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m4a" ContentType="audio/mp4"/>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85" r:id="rId2"/>
    <p:sldMasterId id="2147483686" r:id="rId3"/>
  </p:sldMasterIdLst>
  <p:notesMasterIdLst>
    <p:notesMasterId r:id="rId17"/>
  </p:notesMasterIdLst>
  <p:sldIdLst>
    <p:sldId id="256" r:id="rId4"/>
    <p:sldId id="257" r:id="rId5"/>
    <p:sldId id="258" r:id="rId6"/>
    <p:sldId id="259" r:id="rId7"/>
    <p:sldId id="260" r:id="rId8"/>
    <p:sldId id="261" r:id="rId9"/>
    <p:sldId id="262" r:id="rId10"/>
    <p:sldId id="263" r:id="rId11"/>
    <p:sldId id="265" r:id="rId12"/>
    <p:sldId id="267" r:id="rId13"/>
    <p:sldId id="264" r:id="rId14"/>
    <p:sldId id="266"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4C67D46-AA5E-4F0C-8315-8101496187C7}">
  <a:tblStyle styleId="{04C67D46-AA5E-4F0C-8315-8101496187C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7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
        <p:nvSpPr>
          <p:cNvPr id="7" name="Google Shape;7;p2"/>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with Bullet Color 3">
  <p:cSld name="Content Slide with Bullet Color 3">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11"/>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6" name="Google Shape;46;p11"/>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7" name="Google Shape;47;p11"/>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8" name="Google Shape;48;p11"/>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1" name="Google Shape;51;p12"/>
          <p:cNvSpPr>
            <a:spLocks noGrp="1"/>
          </p:cNvSpPr>
          <p:nvPr>
            <p:ph type="chart" idx="2"/>
          </p:nvPr>
        </p:nvSpPr>
        <p:spPr>
          <a:xfrm>
            <a:off x="5298358" y="2093119"/>
            <a:ext cx="2521667"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2" name="Google Shape;52;p12"/>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2"/>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4" name="Google Shape;54;p12"/>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5" name="Google Shape;55;p12"/>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with 2 Tables">
  <p:cSld name="Content Slide with 2 Table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a:spLocks noGrp="1"/>
          </p:cNvSpPr>
          <p:nvPr>
            <p:ph type="tbl" idx="2"/>
          </p:nvPr>
        </p:nvSpPr>
        <p:spPr>
          <a:xfrm>
            <a:off x="4320540" y="2093119"/>
            <a:ext cx="3499485"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58" name="Google Shape;58;p13"/>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3"/>
          <p:cNvSpPr txBox="1">
            <a:spLocks noGrp="1"/>
          </p:cNvSpPr>
          <p:nvPr>
            <p:ph type="body" idx="1"/>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0" name="Google Shape;60;p13"/>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1" name="Google Shape;61;p13"/>
          <p:cNvSpPr>
            <a:spLocks noGrp="1"/>
          </p:cNvSpPr>
          <p:nvPr>
            <p:ph type="tbl" idx="4"/>
          </p:nvPr>
        </p:nvSpPr>
        <p:spPr>
          <a:xfrm>
            <a:off x="577411" y="2093119"/>
            <a:ext cx="3496567"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62" name="Google Shape;62;p13"/>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with Bullet Color 1">
  <p:cSld name="Content Slide with Bullet Color 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15"/>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7" name="Google Shape;67;p15"/>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8" name="Google Shape;68;p15"/>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9" name="Google Shape;69;p15"/>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with Long Headline">
  <p:cSld name="Title Slide with Long Headline">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mpty Content Slide">
  <p:cSld name="Empty Content Slide">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body" idx="1"/>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6" name="Google Shape;76;p18"/>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with Bullet Color 2">
  <p:cSld name="Content Slide with Bullet Color 2">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19"/>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0" name="Google Shape;80;p19"/>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1" name="Google Shape;81;p19"/>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2" name="Google Shape;82;p19"/>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with Bullet Color 4">
  <p:cSld name="Content Slide with Bullet Color 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20"/>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7" name="Google Shape;87;p20"/>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 name="Google Shape;88;p20"/>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1"/>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1" name="Google Shape;91;p21"/>
          <p:cNvSpPr>
            <a:spLocks noGrp="1"/>
          </p:cNvSpPr>
          <p:nvPr>
            <p:ph type="pic" idx="2"/>
          </p:nvPr>
        </p:nvSpPr>
        <p:spPr>
          <a:xfrm>
            <a:off x="5305425" y="2093119"/>
            <a:ext cx="2514271"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2" name="Google Shape;92;p21"/>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21"/>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4" name="Google Shape;94;p21"/>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5" name="Google Shape;95;p21"/>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with Long Headline">
  <p:cSld name="Title Slide with Long Headlin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with Table">
  <p:cSld name="Content Slide with Table">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22"/>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8" name="Google Shape;98;p22"/>
          <p:cNvSpPr>
            <a:spLocks noGrp="1"/>
          </p:cNvSpPr>
          <p:nvPr>
            <p:ph type="tbl" idx="2"/>
          </p:nvPr>
        </p:nvSpPr>
        <p:spPr>
          <a:xfrm>
            <a:off x="5305425" y="2093119"/>
            <a:ext cx="2514600"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99" name="Google Shape;99;p22"/>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22"/>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1" name="Google Shape;101;p22"/>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2" name="Google Shape;102;p22"/>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ansition Slide">
  <p:cSld name="Transition Slide">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3"/>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ansition Slide with Long Headline">
  <p:cSld name="Transition Slide with Long Headlin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4"/>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with Bullet Color 3">
  <p:cSld name="Content Slide with Bullet Color 3">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5"/>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0" name="Google Shape;110;p25"/>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1" name="Google Shape;111;p25"/>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25"/>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6"/>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5" name="Google Shape;115;p26"/>
          <p:cNvSpPr>
            <a:spLocks noGrp="1"/>
          </p:cNvSpPr>
          <p:nvPr>
            <p:ph type="chart" idx="2"/>
          </p:nvPr>
        </p:nvSpPr>
        <p:spPr>
          <a:xfrm>
            <a:off x="5298358" y="2093119"/>
            <a:ext cx="2521667"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6" name="Google Shape;116;p26"/>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26"/>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8" name="Google Shape;118;p26"/>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9" name="Google Shape;119;p26"/>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Slide with 2 Tables">
  <p:cSld name="Content Slide with 2 Tables">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7"/>
          <p:cNvSpPr>
            <a:spLocks noGrp="1"/>
          </p:cNvSpPr>
          <p:nvPr>
            <p:ph type="tbl" idx="2"/>
          </p:nvPr>
        </p:nvSpPr>
        <p:spPr>
          <a:xfrm>
            <a:off x="4320540" y="2093119"/>
            <a:ext cx="3499485"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22" name="Google Shape;122;p27"/>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7"/>
          <p:cNvSpPr txBox="1">
            <a:spLocks noGrp="1"/>
          </p:cNvSpPr>
          <p:nvPr>
            <p:ph type="body" idx="1"/>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4" name="Google Shape;124;p27"/>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27"/>
          <p:cNvSpPr>
            <a:spLocks noGrp="1"/>
          </p:cNvSpPr>
          <p:nvPr>
            <p:ph type="tbl" idx="4"/>
          </p:nvPr>
        </p:nvSpPr>
        <p:spPr>
          <a:xfrm>
            <a:off x="577411" y="2093119"/>
            <a:ext cx="3496567"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26" name="Google Shape;126;p27"/>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1"/>
        <p:cNvGrpSpPr/>
        <p:nvPr/>
      </p:nvGrpSpPr>
      <p:grpSpPr>
        <a:xfrm>
          <a:off x="0" y="0"/>
          <a:ext cx="0" cy="0"/>
          <a:chOff x="0" y="0"/>
          <a:chExt cx="0" cy="0"/>
        </a:xfrm>
      </p:grpSpPr>
      <p:sp>
        <p:nvSpPr>
          <p:cNvPr id="132" name="Google Shape;132;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3" name="Google Shape;133;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4" name="Google Shape;13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7" name="Google Shape;137;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0" name="Google Shape;14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1" name="Google Shape;14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2"/>
        <p:cNvGrpSpPr/>
        <p:nvPr/>
      </p:nvGrpSpPr>
      <p:grpSpPr>
        <a:xfrm>
          <a:off x="0" y="0"/>
          <a:ext cx="0" cy="0"/>
          <a:chOff x="0" y="0"/>
          <a:chExt cx="0" cy="0"/>
        </a:xfrm>
      </p:grpSpPr>
      <p:sp>
        <p:nvSpPr>
          <p:cNvPr id="143" name="Google Shape;14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4" name="Google Shape;144;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5" name="Google Shape;145;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6" name="Google Shape;146;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mpty Content Slide">
  <p:cSld name="Empty Content Slide">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
          <p:cNvSpPr txBox="1">
            <a:spLocks noGrp="1"/>
          </p:cNvSpPr>
          <p:nvPr>
            <p:ph type="body" idx="1"/>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 name="Google Shape;12;p4"/>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9" name="Google Shape;14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2" name="Google Shape;152;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53" name="Google Shape;15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56" name="Google Shape;15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7"/>
        <p:cNvGrpSpPr/>
        <p:nvPr/>
      </p:nvGrpSpPr>
      <p:grpSpPr>
        <a:xfrm>
          <a:off x="0" y="0"/>
          <a:ext cx="0" cy="0"/>
          <a:chOff x="0" y="0"/>
          <a:chExt cx="0" cy="0"/>
        </a:xfrm>
      </p:grpSpPr>
      <p:sp>
        <p:nvSpPr>
          <p:cNvPr id="158" name="Google Shape;158;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60" name="Google Shape;160;p3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3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2" name="Google Shape;16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sp>
        <p:nvSpPr>
          <p:cNvPr id="164" name="Google Shape;164;p3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a:endParaRPr/>
          </a:p>
        </p:txBody>
      </p:sp>
      <p:sp>
        <p:nvSpPr>
          <p:cNvPr id="165" name="Google Shape;16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6"/>
        <p:cNvGrpSpPr/>
        <p:nvPr/>
      </p:nvGrpSpPr>
      <p:grpSpPr>
        <a:xfrm>
          <a:off x="0" y="0"/>
          <a:ext cx="0" cy="0"/>
          <a:chOff x="0" y="0"/>
          <a:chExt cx="0" cy="0"/>
        </a:xfrm>
      </p:grpSpPr>
      <p:sp>
        <p:nvSpPr>
          <p:cNvPr id="167" name="Google Shape;167;p3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8" name="Google Shape;168;p3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9" name="Google Shape;16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0"/>
        <p:cNvGrpSpPr/>
        <p:nvPr/>
      </p:nvGrpSpPr>
      <p:grpSpPr>
        <a:xfrm>
          <a:off x="0" y="0"/>
          <a:ext cx="0" cy="0"/>
          <a:chOff x="0" y="0"/>
          <a:chExt cx="0" cy="0"/>
        </a:xfrm>
      </p:grpSpPr>
      <p:sp>
        <p:nvSpPr>
          <p:cNvPr id="171" name="Google Shape;171;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5"/>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 name="Google Shape;15;p5"/>
          <p:cNvSpPr>
            <a:spLocks noGrp="1"/>
          </p:cNvSpPr>
          <p:nvPr>
            <p:ph type="pic" idx="2"/>
          </p:nvPr>
        </p:nvSpPr>
        <p:spPr>
          <a:xfrm>
            <a:off x="5305425" y="2093119"/>
            <a:ext cx="2514271"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 name="Google Shape;16;p5"/>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5"/>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 name="Google Shape;18;p5"/>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 name="Google Shape;19;p5"/>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with Bullet Color 4">
  <p:cSld name="Content Slide with Bullet Color 4">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p6"/>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4" name="Google Shape;24;p6"/>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5" name="Google Shape;25;p6"/>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with Table">
  <p:cSld name="Content Slide with Tab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8" name="Google Shape;28;p7"/>
          <p:cNvSpPr>
            <a:spLocks noGrp="1"/>
          </p:cNvSpPr>
          <p:nvPr>
            <p:ph type="tbl" idx="2"/>
          </p:nvPr>
        </p:nvSpPr>
        <p:spPr>
          <a:xfrm>
            <a:off x="5305425" y="2093119"/>
            <a:ext cx="2514600"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29" name="Google Shape;29;p7"/>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7"/>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2" name="Google Shape;32;p7"/>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ansition Slide">
  <p:cSld name="Transition Slide">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sition Slide with Long Headline">
  <p:cSld name="Transition Slide with Long Headlin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with Bullet Color 1">
  <p:cSld name="Content Slide with Bullet Color 1">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Google Shape;39;p10"/>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0" name="Google Shape;40;p10"/>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1" name="Google Shape;41;p10"/>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2" name="Google Shape;42;p10"/>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pPr marL="0" marR="0" lvl="0" indent="0" algn="r" rtl="0">
                <a:lnSpc>
                  <a:spcPct val="100000"/>
                </a:lnSpc>
                <a:spcBef>
                  <a:spcPts val="0"/>
                </a:spcBef>
                <a:spcAft>
                  <a:spcPts val="0"/>
                </a:spcAft>
                <a:buClr>
                  <a:srgbClr val="000000"/>
                </a:buClr>
                <a:buSzPts val="700"/>
                <a:buFont typeface="Arial"/>
                <a:buNone/>
              </a:p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6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7"/>
        <p:cNvGrpSpPr/>
        <p:nvPr/>
      </p:nvGrpSpPr>
      <p:grpSpPr>
        <a:xfrm>
          <a:off x="0" y="0"/>
          <a:ext cx="0" cy="0"/>
          <a:chOff x="0" y="0"/>
          <a:chExt cx="0" cy="0"/>
        </a:xfrm>
      </p:grpSpPr>
      <p:sp>
        <p:nvSpPr>
          <p:cNvPr id="128" name="Google Shape;128;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9" name="Google Shape;129;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30" name="Google Shape;13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media/media1.mp4"/><Relationship Id="rId6" Type="http://schemas.openxmlformats.org/officeDocument/2006/relationships/image" Target="../media/image7.png"/><Relationship Id="rId5"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video" Target="../media/media11.mp4"/><Relationship Id="rId7" Type="http://schemas.microsoft.com/office/2007/relationships/media" Target="../media/media10.m4a"/><Relationship Id="rId2" Type="http://schemas.openxmlformats.org/officeDocument/2006/relationships/audio" Target="../media/media10.m4a"/><Relationship Id="rId1" Type="http://schemas.openxmlformats.org/officeDocument/2006/relationships/video" Target="../media/media9.mp4"/><Relationship Id="rId6" Type="http://schemas.openxmlformats.org/officeDocument/2006/relationships/image" Target="../media/image16.png"/><Relationship Id="rId5" Type="http://schemas.microsoft.com/office/2007/relationships/media" Target="../media/media9.mp4"/><Relationship Id="rId10" Type="http://schemas.openxmlformats.org/officeDocument/2006/relationships/image" Target="../media/image7.png"/><Relationship Id="rId4" Type="http://schemas.openxmlformats.org/officeDocument/2006/relationships/slideLayout" Target="../slideLayouts/slideLayout5.xml"/><Relationship Id="rId9" Type="http://schemas.microsoft.com/office/2007/relationships/media" Target="../media/media11.mp4"/></Relationships>
</file>

<file path=ppt/slides/_rels/slide11.xml.rels><?xml version="1.0" encoding="UTF-8" standalone="yes"?>
<Relationships xmlns="http://schemas.openxmlformats.org/package/2006/relationships"><Relationship Id="rId8" Type="http://schemas.microsoft.com/office/2007/relationships/media" Target="../media/media12.mp4"/><Relationship Id="rId3" Type="http://schemas.openxmlformats.org/officeDocument/2006/relationships/notesSlide" Target="../notesSlides/notesSlide10.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video" Target="../media/media12.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ideo" Target="../media/media13.mp4"/><Relationship Id="rId6" Type="http://schemas.openxmlformats.org/officeDocument/2006/relationships/image" Target="../media/image7.png"/><Relationship Id="rId5" Type="http://schemas.microsoft.com/office/2007/relationships/media" Target="../media/media13.mp4"/><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media" Target="../media/media14.mp4"/><Relationship Id="rId2" Type="http://schemas.openxmlformats.org/officeDocument/2006/relationships/slideLayout" Target="../slideLayouts/slideLayout3.xml"/><Relationship Id="rId1" Type="http://schemas.openxmlformats.org/officeDocument/2006/relationships/video" Target="../media/media14.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media/media2.mp4"/><Relationship Id="rId6" Type="http://schemas.openxmlformats.org/officeDocument/2006/relationships/image" Target="../media/image7.png"/><Relationship Id="rId5" Type="http://schemas.microsoft.com/office/2007/relationships/media" Target="../media/media2.mp4"/><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file:///C:\Users\cherry110\Downloads\Intro.m4a" TargetMode="Externa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media/media3.mp4"/><Relationship Id="rId6" Type="http://schemas.openxmlformats.org/officeDocument/2006/relationships/image" Target="../media/image7.png"/><Relationship Id="rId5" Type="http://schemas.microsoft.com/office/2007/relationships/media" Target="../media/media3.mp4"/><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ideo" Target="../media/media4.mp4"/><Relationship Id="rId5" Type="http://schemas.openxmlformats.org/officeDocument/2006/relationships/image" Target="../media/image7.png"/><Relationship Id="rId4" Type="http://schemas.microsoft.com/office/2007/relationships/media" Target="../media/media4.mp4"/></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ideo" Target="../media/media5.mp4"/><Relationship Id="rId5" Type="http://schemas.openxmlformats.org/officeDocument/2006/relationships/image" Target="../media/image7.png"/><Relationship Id="rId4" Type="http://schemas.microsoft.com/office/2007/relationships/media" Target="../media/media5.mp4"/></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video" Target="../media/media6.mp4"/><Relationship Id="rId6" Type="http://schemas.microsoft.com/office/2007/relationships/media" Target="../media/media6.mp4"/><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ideo" Target="../media/media7.mp4"/><Relationship Id="rId6" Type="http://schemas.openxmlformats.org/officeDocument/2006/relationships/image" Target="../media/image7.png"/><Relationship Id="rId5" Type="http://schemas.microsoft.com/office/2007/relationships/media" Target="../media/media7.mp4"/><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video" Target="../media/media8.mp4"/><Relationship Id="rId6" Type="http://schemas.microsoft.com/office/2007/relationships/media" Target="../media/media8.mp4"/><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909600" y="1817852"/>
            <a:ext cx="7324800" cy="863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accent1"/>
              </a:buClr>
              <a:buSzPts val="3300"/>
              <a:buFont typeface="Times New Roman"/>
              <a:buNone/>
            </a:pPr>
            <a:r>
              <a:rPr lang="en" sz="3600">
                <a:solidFill>
                  <a:schemeClr val="accent2"/>
                </a:solidFill>
              </a:rPr>
              <a:t>Harvest-X</a:t>
            </a:r>
            <a:endParaRPr sz="3600">
              <a:solidFill>
                <a:schemeClr val="accent2"/>
              </a:solidFill>
            </a:endParaRPr>
          </a:p>
        </p:txBody>
      </p:sp>
      <p:sp>
        <p:nvSpPr>
          <p:cNvPr id="177" name="Google Shape;177;p40"/>
          <p:cNvSpPr txBox="1"/>
          <p:nvPr/>
        </p:nvSpPr>
        <p:spPr>
          <a:xfrm>
            <a:off x="939150" y="2703650"/>
            <a:ext cx="7021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sz="1400" b="1" i="1" u="none" strike="noStrike" cap="none">
                <a:solidFill>
                  <a:schemeClr val="accent1"/>
                </a:solidFill>
                <a:latin typeface="Times New Roman"/>
                <a:ea typeface="Times New Roman"/>
                <a:cs typeface="Times New Roman"/>
                <a:sym typeface="Times New Roman"/>
              </a:rPr>
              <a:t>Project Team: Joshua Bailey, Jair Dunham, Autumn Fields,</a:t>
            </a:r>
            <a:r>
              <a:rPr lang="en" sz="1400" b="1" i="1" u="none" strike="noStrike" cap="none">
                <a:solidFill>
                  <a:schemeClr val="accent1"/>
                </a:solidFill>
                <a:highlight>
                  <a:srgbClr val="FFFFFF"/>
                </a:highlight>
                <a:latin typeface="Times New Roman"/>
                <a:ea typeface="Times New Roman"/>
                <a:cs typeface="Times New Roman"/>
                <a:sym typeface="Times New Roman"/>
              </a:rPr>
              <a:t>Christina McWilliams</a:t>
            </a:r>
            <a:endParaRPr sz="1400" b="1" i="1" u="none" strike="noStrike" cap="none">
              <a:solidFill>
                <a:schemeClr val="accent1"/>
              </a:solidFill>
              <a:latin typeface="Times New Roman"/>
              <a:ea typeface="Times New Roman"/>
              <a:cs typeface="Times New Roman"/>
              <a:sym typeface="Times New Roman"/>
            </a:endParaRPr>
          </a:p>
        </p:txBody>
      </p:sp>
      <p:pic>
        <p:nvPicPr>
          <p:cNvPr id="178" name="Google Shape;178;p40"/>
          <p:cNvPicPr preferRelativeResize="0"/>
          <p:nvPr/>
        </p:nvPicPr>
        <p:blipFill rotWithShape="1">
          <a:blip r:embed="rId4">
            <a:alphaModFix/>
          </a:blip>
          <a:srcRect/>
          <a:stretch/>
        </p:blipFill>
        <p:spPr>
          <a:xfrm>
            <a:off x="300000" y="4324350"/>
            <a:ext cx="609600" cy="609600"/>
          </a:xfrm>
          <a:prstGeom prst="rect">
            <a:avLst/>
          </a:prstGeom>
          <a:noFill/>
          <a:ln>
            <a:noFill/>
          </a:ln>
        </p:spPr>
      </p:pic>
      <p:pic>
        <p:nvPicPr>
          <p:cNvPr id="5" name="Video 4">
            <a:hlinkClick r:id="" action="ppaction://media"/>
            <a:extLst>
              <a:ext uri="{FF2B5EF4-FFF2-40B4-BE49-F238E27FC236}">
                <a16:creationId xmlns:a16="http://schemas.microsoft.com/office/drawing/2014/main" xmlns="" id="{D7A8BB7A-522B-499F-9388-D86EE7696D38}"/>
              </a:ext>
            </a:extLst>
          </p:cNvPr>
          <p:cNvPicPr>
            <a:picLocks noChangeAspect="1"/>
          </p:cNvPicPr>
          <p:nvPr>
            <a:videoFile r:link="rId1"/>
            <p:extLst>
              <p:ext uri="{DAA4B4D4-6D71-4841-9C94-3DE7FCFB9230}">
                <p14:media xmlns:p14="http://schemas.microsoft.com/office/powerpoint/2010/main" xmlns="" r:embed="rId5"/>
              </p:ext>
              <p:ext uri="{42D2F446-02D8-4167-A562-619A0277C38B}">
                <p15:isNarration xmlns:p15="http://schemas.microsoft.com/office/powerpoint/2012/main" xmlns=""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10810"/>
    </mc:Choice>
    <mc:Fallback>
      <p:transition spd="slow" advTm="1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9E3EAAC3-763C-4660-BC26-DF8647DF31DE}"/>
              </a:ext>
            </a:extLst>
          </p:cNvPr>
          <p:cNvSpPr>
            <a:spLocks noGrp="1"/>
          </p:cNvSpPr>
          <p:nvPr>
            <p:ph type="body" idx="3"/>
          </p:nvPr>
        </p:nvSpPr>
        <p:spPr>
          <a:xfrm>
            <a:off x="3918858" y="256679"/>
            <a:ext cx="4988379" cy="522685"/>
          </a:xfrm>
        </p:spPr>
        <p:txBody>
          <a:bodyPr/>
          <a:lstStyle/>
          <a:p>
            <a:r>
              <a:rPr lang="en-US" sz="2800" dirty="0"/>
              <a:t>Application Demo</a:t>
            </a:r>
          </a:p>
        </p:txBody>
      </p:sp>
      <p:pic>
        <p:nvPicPr>
          <p:cNvPr id="8" name="Harvest X - Google Chrome 2019-05-09 22-19-48">
            <a:hlinkClick r:id="" action="ppaction://media"/>
            <a:extLst>
              <a:ext uri="{FF2B5EF4-FFF2-40B4-BE49-F238E27FC236}">
                <a16:creationId xmlns:a16="http://schemas.microsoft.com/office/drawing/2014/main" xmlns="" id="{710A8C79-1140-42D0-8702-815847EE3C7B}"/>
              </a:ext>
            </a:extLst>
          </p:cNvPr>
          <p:cNvPicPr>
            <a:picLocks noChangeAspect="1"/>
          </p:cNvPicPr>
          <p:nvPr>
            <a:videoFile r:link="rId1"/>
            <p:extLst>
              <p:ext uri="{DAA4B4D4-6D71-4841-9C94-3DE7FCFB9230}">
                <p14:media xmlns:p14="http://schemas.microsoft.com/office/powerpoint/2010/main" xmlns="" r:embed="rId5"/>
              </p:ext>
            </p:extLst>
          </p:nvPr>
        </p:nvPicPr>
        <p:blipFill>
          <a:blip r:embed="rId6"/>
          <a:stretch>
            <a:fillRect/>
          </a:stretch>
        </p:blipFill>
        <p:spPr>
          <a:xfrm>
            <a:off x="1587087" y="878627"/>
            <a:ext cx="5969826" cy="3386246"/>
          </a:xfrm>
          <a:prstGeom prst="rect">
            <a:avLst/>
          </a:prstGeom>
        </p:spPr>
      </p:pic>
      <p:pic>
        <p:nvPicPr>
          <p:cNvPr id="9" name="Recorded Sound">
            <a:hlinkClick r:id="" action="ppaction://media"/>
            <a:extLst>
              <a:ext uri="{FF2B5EF4-FFF2-40B4-BE49-F238E27FC236}">
                <a16:creationId xmlns:a16="http://schemas.microsoft.com/office/drawing/2014/main" xmlns="" id="{879CF7B5-2569-4614-A693-0D9AC2829657}"/>
              </a:ext>
            </a:extLst>
          </p:cNvPr>
          <p:cNvPicPr>
            <a:picLocks noChangeAspect="1"/>
          </p:cNvPicPr>
          <p:nvPr>
            <a:audioFile r:link="rId2"/>
            <p:extLst>
              <p:ext uri="{DAA4B4D4-6D71-4841-9C94-3DE7FCFB9230}">
                <p14:media xmlns:p14="http://schemas.microsoft.com/office/powerpoint/2010/main" xmlns="" r:embed="rId7"/>
              </p:ext>
            </p:extLst>
          </p:nvPr>
        </p:nvPicPr>
        <p:blipFill>
          <a:blip r:embed="rId8"/>
          <a:stretch>
            <a:fillRect/>
          </a:stretch>
        </p:blipFill>
        <p:spPr>
          <a:xfrm>
            <a:off x="7990305" y="3655929"/>
            <a:ext cx="406400" cy="406400"/>
          </a:xfrm>
          <a:prstGeom prst="rect">
            <a:avLst/>
          </a:prstGeom>
        </p:spPr>
      </p:pic>
      <p:pic>
        <p:nvPicPr>
          <p:cNvPr id="3" name="Video 2">
            <a:hlinkClick r:id="" action="ppaction://media"/>
            <a:extLst>
              <a:ext uri="{FF2B5EF4-FFF2-40B4-BE49-F238E27FC236}">
                <a16:creationId xmlns:a16="http://schemas.microsoft.com/office/drawing/2014/main" xmlns="" id="{8344A3EB-A9A1-478B-B88D-D256C7D2793E}"/>
              </a:ext>
            </a:extLst>
          </p:cNvPr>
          <p:cNvPicPr>
            <a:picLocks noChangeAspect="1"/>
          </p:cNvPicPr>
          <p:nvPr>
            <a:videoFile r:link="rId3"/>
            <p:extLst>
              <p:ext uri="{DAA4B4D4-6D71-4841-9C94-3DE7FCFB9230}">
                <p14:media xmlns:p14="http://schemas.microsoft.com/office/powerpoint/2010/main" xmlns="" r:embed="rId9"/>
              </p:ext>
              <p:ext uri="{42D2F446-02D8-4167-A562-619A0277C38B}">
                <p15:isNarration xmlns:p15="http://schemas.microsoft.com/office/powerpoint/2012/main" xmlns="" val="1"/>
              </p:ext>
            </p:extLst>
          </p:nvPr>
        </p:nvPicPr>
        <p:blipFill>
          <a:blip r:embed="rId10"/>
          <a:stretch>
            <a:fillRect/>
          </a:stretch>
        </p:blipFill>
        <p:spPr>
          <a:xfrm>
            <a:off x="7429500" y="3857625"/>
            <a:ext cx="1714499" cy="1285875"/>
          </a:xfrm>
          <a:prstGeom prst="rect">
            <a:avLst/>
          </a:prstGeom>
        </p:spPr>
      </p:pic>
    </p:spTree>
    <p:extLst>
      <p:ext uri="{BB962C8B-B14F-4D97-AF65-F5344CB8AC3E}">
        <p14:creationId xmlns:p14="http://schemas.microsoft.com/office/powerpoint/2010/main" xmlns="" val="3966798217"/>
      </p:ext>
    </p:extLst>
  </p:cSld>
  <p:clrMapOvr>
    <a:masterClrMapping/>
  </p:clrMapOvr>
  <mc:AlternateContent xmlns:mc="http://schemas.openxmlformats.org/markup-compatibility/2006">
    <mc:Choice xmlns:p14="http://schemas.microsoft.com/office/powerpoint/2010/main" xmlns="" Requires="p14">
      <p:transition spd="slow" p14:dur="2000" advTm="45859"/>
    </mc:Choice>
    <mc:Fallback>
      <p:transition spd="slow" advTm="45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554"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2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audio>
              <p:cMediaNode vol="80000">
                <p:cTn id="21" fill="hold" display="0">
                  <p:stCondLst>
                    <p:cond delay="indefinite"/>
                  </p:stCondLst>
                  <p:endCondLst>
                    <p:cond evt="onStopAudio" delay="0">
                      <p:tgtEl>
                        <p:sldTgt/>
                      </p:tgtEl>
                    </p:cond>
                  </p:endCondLst>
                </p:cTn>
                <p:tgtEl>
                  <p:spTgt spid="9"/>
                </p:tgtEl>
              </p:cMediaNode>
            </p:audio>
            <p:video>
              <p:cMediaNode vol="80000">
                <p:cTn id="22"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xmlns="">
        <p14:playEvt time="930" objId="8"/>
        <p14:triggerEvt type="onClick" time="930" objId="8"/>
        <p14:playEvt time="2859" objId="9"/>
        <p14:stopEvt time="41599" objId="8"/>
        <p14:stopEvt time="43140" objId="9"/>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8"/>
          <p:cNvSpPr txBox="1">
            <a:spLocks noGrp="1"/>
          </p:cNvSpPr>
          <p:nvPr>
            <p:ph type="title"/>
          </p:nvPr>
        </p:nvSpPr>
        <p:spPr>
          <a:xfrm>
            <a:off x="295475" y="806400"/>
            <a:ext cx="7403700" cy="438000"/>
          </a:xfrm>
          <a:prstGeom prst="rect">
            <a:avLst/>
          </a:prstGeom>
          <a:noFill/>
          <a:ln>
            <a:noFill/>
          </a:ln>
        </p:spPr>
        <p:txBody>
          <a:bodyPr spcFirstLastPara="1" wrap="square" lIns="68575" tIns="34275" rIns="68575" bIns="34275" anchor="t" anchorCtr="0">
            <a:noAutofit/>
          </a:bodyPr>
          <a:lstStyle/>
          <a:p>
            <a:pPr marL="165100" lvl="0" indent="-50800" algn="l" rtl="0">
              <a:lnSpc>
                <a:spcPct val="100000"/>
              </a:lnSpc>
              <a:spcBef>
                <a:spcPts val="0"/>
              </a:spcBef>
              <a:spcAft>
                <a:spcPts val="0"/>
              </a:spcAft>
              <a:buClr>
                <a:schemeClr val="accent2"/>
              </a:buClr>
              <a:buSzPts val="1800"/>
              <a:buFont typeface="Noto Sans Symbols"/>
              <a:buNone/>
            </a:pPr>
            <a:r>
              <a:rPr lang="en" sz="1800" b="0">
                <a:solidFill>
                  <a:schemeClr val="dk1"/>
                </a:solidFill>
                <a:latin typeface="Arial"/>
                <a:ea typeface="Arial"/>
                <a:cs typeface="Arial"/>
                <a:sym typeface="Arial"/>
              </a:rPr>
              <a:t>Coding Platforms: </a:t>
            </a:r>
            <a:endParaRPr sz="1800"/>
          </a:p>
        </p:txBody>
      </p:sp>
      <p:sp>
        <p:nvSpPr>
          <p:cNvPr id="238" name="Google Shape;238;p48"/>
          <p:cNvSpPr txBox="1">
            <a:spLocks noGrp="1"/>
          </p:cNvSpPr>
          <p:nvPr>
            <p:ph type="body" idx="1"/>
          </p:nvPr>
        </p:nvSpPr>
        <p:spPr>
          <a:xfrm>
            <a:off x="577400" y="1244400"/>
            <a:ext cx="3767100" cy="3067500"/>
          </a:xfrm>
          <a:prstGeom prst="rect">
            <a:avLst/>
          </a:prstGeom>
          <a:noFill/>
          <a:ln>
            <a:noFill/>
          </a:ln>
        </p:spPr>
        <p:txBody>
          <a:bodyPr spcFirstLastPara="1" wrap="square" lIns="68575" tIns="34275" rIns="68575" bIns="34275" anchor="t" anchorCtr="0">
            <a:noAutofit/>
          </a:bodyPr>
          <a:lstStyle/>
          <a:p>
            <a:pPr marL="114300" lvl="0" indent="0" algn="l" rtl="0">
              <a:lnSpc>
                <a:spcPct val="100000"/>
              </a:lnSpc>
              <a:spcBef>
                <a:spcPts val="0"/>
              </a:spcBef>
              <a:spcAft>
                <a:spcPts val="0"/>
              </a:spcAft>
              <a:buSzPts val="1800"/>
              <a:buNone/>
            </a:pPr>
            <a:r>
              <a:rPr lang="en" sz="1200"/>
              <a:t>Application and Participation excel files were ingrained with macro code to isolate and pair the emails with their home addresses in the excel sheet. The amount of trials using the code to get it to work was numerous. Once it worked, the files were saved to be used for input into the python program. Dictionaries were created linking the emails of the participation file with the emails and addresses of the application files. It helped to narrow down any outliers in the files. Each line of code was tested prior to completion with the insertion of the excel files. When the individuals’ were grouped based on their shared addresses, it would return with the total number of households and people in those houses. </a:t>
            </a:r>
            <a:endParaRPr/>
          </a:p>
          <a:p>
            <a:pPr marL="114300" lvl="0" indent="0" algn="l" rtl="0">
              <a:lnSpc>
                <a:spcPct val="100000"/>
              </a:lnSpc>
              <a:spcBef>
                <a:spcPts val="0"/>
              </a:spcBef>
              <a:spcAft>
                <a:spcPts val="0"/>
              </a:spcAft>
              <a:buSzPts val="1800"/>
              <a:buNone/>
            </a:pPr>
            <a:endParaRPr sz="1200"/>
          </a:p>
          <a:p>
            <a:pPr marL="165100" lvl="0" indent="-50800" algn="l" rtl="0">
              <a:lnSpc>
                <a:spcPct val="100000"/>
              </a:lnSpc>
              <a:spcBef>
                <a:spcPts val="0"/>
              </a:spcBef>
              <a:spcAft>
                <a:spcPts val="0"/>
              </a:spcAft>
              <a:buSzPts val="1800"/>
              <a:buNone/>
            </a:pPr>
            <a:endParaRPr sz="1200"/>
          </a:p>
          <a:p>
            <a:pPr marL="165100" lvl="0" indent="-50800" algn="l" rtl="0">
              <a:lnSpc>
                <a:spcPct val="100000"/>
              </a:lnSpc>
              <a:spcBef>
                <a:spcPts val="0"/>
              </a:spcBef>
              <a:spcAft>
                <a:spcPts val="0"/>
              </a:spcAft>
              <a:buSzPts val="1800"/>
              <a:buNone/>
            </a:pPr>
            <a:endParaRPr sz="1200"/>
          </a:p>
          <a:p>
            <a:pPr marL="165100" lvl="0" indent="-50800" algn="l" rtl="0">
              <a:lnSpc>
                <a:spcPct val="100000"/>
              </a:lnSpc>
              <a:spcBef>
                <a:spcPts val="0"/>
              </a:spcBef>
              <a:spcAft>
                <a:spcPts val="0"/>
              </a:spcAft>
              <a:buSzPts val="1800"/>
              <a:buNone/>
            </a:pPr>
            <a:endParaRPr sz="1200"/>
          </a:p>
        </p:txBody>
      </p:sp>
      <p:sp>
        <p:nvSpPr>
          <p:cNvPr id="239" name="Google Shape;239;p48"/>
          <p:cNvSpPr txBox="1">
            <a:spLocks noGrp="1"/>
          </p:cNvSpPr>
          <p:nvPr>
            <p:ph type="body" idx="3"/>
          </p:nvPr>
        </p:nvSpPr>
        <p:spPr>
          <a:xfrm>
            <a:off x="3940708" y="380503"/>
            <a:ext cx="4988400" cy="522600"/>
          </a:xfrm>
          <a:prstGeom prst="rect">
            <a:avLst/>
          </a:prstGeom>
          <a:noFill/>
          <a:ln>
            <a:noFill/>
          </a:ln>
        </p:spPr>
        <p:txBody>
          <a:bodyPr spcFirstLastPara="1" wrap="square" lIns="68575" tIns="34275" rIns="68575" bIns="34275" anchor="t" anchorCtr="0">
            <a:noAutofit/>
          </a:bodyPr>
          <a:lstStyle/>
          <a:p>
            <a:pPr marL="914400" lvl="0" indent="0" algn="r" rtl="0">
              <a:lnSpc>
                <a:spcPct val="90000"/>
              </a:lnSpc>
              <a:spcBef>
                <a:spcPts val="0"/>
              </a:spcBef>
              <a:spcAft>
                <a:spcPts val="0"/>
              </a:spcAft>
              <a:buClr>
                <a:schemeClr val="dk1"/>
              </a:buClr>
              <a:buSzPts val="1100"/>
              <a:buFont typeface="Arial"/>
              <a:buNone/>
            </a:pPr>
            <a:r>
              <a:rPr lang="en-US" sz="2400" dirty="0"/>
              <a:t>Conclusion</a:t>
            </a:r>
            <a:endParaRPr sz="2400" dirty="0"/>
          </a:p>
        </p:txBody>
      </p:sp>
      <p:pic>
        <p:nvPicPr>
          <p:cNvPr id="240" name="Google Shape;240;p48"/>
          <p:cNvPicPr preferRelativeResize="0"/>
          <p:nvPr/>
        </p:nvPicPr>
        <p:blipFill rotWithShape="1">
          <a:blip r:embed="rId4">
            <a:alphaModFix/>
          </a:blip>
          <a:srcRect/>
          <a:stretch/>
        </p:blipFill>
        <p:spPr>
          <a:xfrm>
            <a:off x="4760650" y="1074097"/>
            <a:ext cx="2071200" cy="1159875"/>
          </a:xfrm>
          <a:prstGeom prst="rect">
            <a:avLst/>
          </a:prstGeom>
          <a:noFill/>
          <a:ln>
            <a:noFill/>
          </a:ln>
        </p:spPr>
      </p:pic>
      <p:pic>
        <p:nvPicPr>
          <p:cNvPr id="241" name="Google Shape;241;p48"/>
          <p:cNvPicPr preferRelativeResize="0"/>
          <p:nvPr/>
        </p:nvPicPr>
        <p:blipFill rotWithShape="1">
          <a:blip r:embed="rId5">
            <a:alphaModFix/>
          </a:blip>
          <a:srcRect/>
          <a:stretch/>
        </p:blipFill>
        <p:spPr>
          <a:xfrm>
            <a:off x="7248000" y="1727527"/>
            <a:ext cx="1536700" cy="1524000"/>
          </a:xfrm>
          <a:prstGeom prst="rect">
            <a:avLst/>
          </a:prstGeom>
          <a:noFill/>
          <a:ln>
            <a:noFill/>
          </a:ln>
        </p:spPr>
      </p:pic>
      <p:pic>
        <p:nvPicPr>
          <p:cNvPr id="242" name="Google Shape;242;p48"/>
          <p:cNvPicPr preferRelativeResize="0"/>
          <p:nvPr/>
        </p:nvPicPr>
        <p:blipFill rotWithShape="1">
          <a:blip r:embed="rId6">
            <a:alphaModFix/>
          </a:blip>
          <a:srcRect/>
          <a:stretch/>
        </p:blipFill>
        <p:spPr>
          <a:xfrm>
            <a:off x="669937" y="3948425"/>
            <a:ext cx="460825" cy="460825"/>
          </a:xfrm>
          <a:prstGeom prst="rect">
            <a:avLst/>
          </a:prstGeom>
          <a:noFill/>
          <a:ln>
            <a:noFill/>
          </a:ln>
        </p:spPr>
      </p:pic>
      <p:pic>
        <p:nvPicPr>
          <p:cNvPr id="243" name="Google Shape;243;p48" descr="Image result for github logo"/>
          <p:cNvPicPr preferRelativeResize="0"/>
          <p:nvPr/>
        </p:nvPicPr>
        <p:blipFill rotWithShape="1">
          <a:blip r:embed="rId7">
            <a:alphaModFix/>
          </a:blip>
          <a:srcRect/>
          <a:stretch/>
        </p:blipFill>
        <p:spPr>
          <a:xfrm>
            <a:off x="4799502" y="3419845"/>
            <a:ext cx="2817267" cy="736011"/>
          </a:xfrm>
          <a:prstGeom prst="rect">
            <a:avLst/>
          </a:prstGeom>
          <a:noFill/>
          <a:ln>
            <a:noFill/>
          </a:ln>
        </p:spPr>
      </p:pic>
      <p:pic>
        <p:nvPicPr>
          <p:cNvPr id="4" name="Video 3">
            <a:hlinkClick r:id="" action="ppaction://media"/>
            <a:extLst>
              <a:ext uri="{FF2B5EF4-FFF2-40B4-BE49-F238E27FC236}">
                <a16:creationId xmlns:a16="http://schemas.microsoft.com/office/drawing/2014/main" xmlns="" id="{F1A64899-13CC-43DF-8E7B-AF12A4F5E34B}"/>
              </a:ext>
            </a:extLst>
          </p:cNvPr>
          <p:cNvPicPr>
            <a:picLocks noChangeAspect="1"/>
          </p:cNvPicPr>
          <p:nvPr>
            <a:videoFile r:link="rId1"/>
            <p:extLst>
              <p:ext uri="{DAA4B4D4-6D71-4841-9C94-3DE7FCFB9230}">
                <p14:media xmlns:p14="http://schemas.microsoft.com/office/powerpoint/2010/main" xmlns="" r:embed="rId8"/>
              </p:ext>
              <p:ext uri="{42D2F446-02D8-4167-A562-619A0277C38B}">
                <p15:isNarration xmlns:p15="http://schemas.microsoft.com/office/powerpoint/2012/main" xmlns="" val="1"/>
              </p:ext>
            </p:extLst>
          </p:nvPr>
        </p:nvPicPr>
        <p:blipFill>
          <a:blip r:embed="rId9"/>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9435"/>
    </mc:Choice>
    <mc:Fallback>
      <p:transition spd="slow" advTm="29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50"/>
          <p:cNvSpPr txBox="1">
            <a:spLocks noGrp="1"/>
          </p:cNvSpPr>
          <p:nvPr>
            <p:ph type="body" idx="1"/>
          </p:nvPr>
        </p:nvSpPr>
        <p:spPr>
          <a:xfrm>
            <a:off x="407087" y="1488714"/>
            <a:ext cx="8329825" cy="2695341"/>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0"/>
              </a:spcBef>
              <a:spcAft>
                <a:spcPts val="0"/>
              </a:spcAft>
              <a:buSzPts val="1800"/>
              <a:buChar char="▪"/>
            </a:pPr>
            <a:r>
              <a:rPr lang="en" sz="1400" dirty="0"/>
              <a:t>We designed a python program that is able to obtain the individual households from excel file inputs. Ultimately, the files were coded with macro to pair either application or participant files with emails and addresses together. Given individual emails are unique to their name, the two were linked through the creation of dictionaries with addresses. These elements are most important in accomplishing the program mission.</a:t>
            </a:r>
            <a:endParaRPr dirty="0"/>
          </a:p>
          <a:p>
            <a:pPr marL="114300" lvl="0" indent="0" algn="l" rtl="0">
              <a:lnSpc>
                <a:spcPct val="150000"/>
              </a:lnSpc>
              <a:spcBef>
                <a:spcPts val="0"/>
              </a:spcBef>
              <a:spcAft>
                <a:spcPts val="0"/>
              </a:spcAft>
              <a:buClr>
                <a:schemeClr val="accent1"/>
              </a:buClr>
              <a:buSzPts val="1800"/>
              <a:buNone/>
            </a:pPr>
            <a:r>
              <a:rPr lang="en" sz="1400" dirty="0"/>
              <a:t> </a:t>
            </a:r>
            <a:endParaRPr dirty="0"/>
          </a:p>
          <a:p>
            <a:pPr marL="457200" lvl="0" indent="-342900" algn="l" rtl="0">
              <a:lnSpc>
                <a:spcPct val="150000"/>
              </a:lnSpc>
              <a:spcBef>
                <a:spcPts val="0"/>
              </a:spcBef>
              <a:spcAft>
                <a:spcPts val="0"/>
              </a:spcAft>
              <a:buSzPts val="1800"/>
              <a:buChar char="▪"/>
            </a:pPr>
            <a:r>
              <a:rPr lang="en" sz="1400" dirty="0"/>
              <a:t>As an end result, the program groups the emails together that share the same home address. This shows the people that share one household with unduplicated individuals. The total individuals that share a home address will be returned. </a:t>
            </a:r>
            <a:endParaRPr dirty="0"/>
          </a:p>
        </p:txBody>
      </p:sp>
      <p:sp>
        <p:nvSpPr>
          <p:cNvPr id="270" name="Google Shape;270;p50"/>
          <p:cNvSpPr txBox="1">
            <a:spLocks noGrp="1"/>
          </p:cNvSpPr>
          <p:nvPr>
            <p:ph type="title"/>
          </p:nvPr>
        </p:nvSpPr>
        <p:spPr>
          <a:xfrm>
            <a:off x="297716" y="959445"/>
            <a:ext cx="7242284" cy="438055"/>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r>
              <a:rPr lang="en" sz="1800" dirty="0"/>
              <a:t>Goal: </a:t>
            </a:r>
            <a:r>
              <a:rPr lang="en-US" sz="1800" dirty="0"/>
              <a:t>Unique</a:t>
            </a:r>
            <a:r>
              <a:rPr lang="en" sz="1800" dirty="0"/>
              <a:t> households, un</a:t>
            </a:r>
            <a:r>
              <a:rPr lang="en-US" sz="1800" dirty="0" err="1"/>
              <a:t>ique</a:t>
            </a:r>
            <a:r>
              <a:rPr lang="en" sz="1800" dirty="0"/>
              <a:t> individuals, </a:t>
            </a:r>
            <a:r>
              <a:rPr lang="en-US" sz="1800" dirty="0"/>
              <a:t>and total participants</a:t>
            </a:r>
            <a:r>
              <a:rPr lang="en" sz="1800" dirty="0"/>
              <a:t> returned</a:t>
            </a:r>
            <a:endParaRPr sz="1800" dirty="0"/>
          </a:p>
        </p:txBody>
      </p:sp>
      <p:sp>
        <p:nvSpPr>
          <p:cNvPr id="271" name="Google Shape;271;p50"/>
          <p:cNvSpPr txBox="1">
            <a:spLocks noGrp="1"/>
          </p:cNvSpPr>
          <p:nvPr>
            <p:ph type="body" idx="4"/>
          </p:nvPr>
        </p:nvSpPr>
        <p:spPr>
          <a:xfrm>
            <a:off x="3918858" y="402937"/>
            <a:ext cx="4988379" cy="522685"/>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dirty="0"/>
              <a:t>Conclusion </a:t>
            </a:r>
            <a:endParaRPr sz="2400" dirty="0"/>
          </a:p>
        </p:txBody>
      </p:sp>
      <p:pic>
        <p:nvPicPr>
          <p:cNvPr id="272" name="Google Shape;272;p50"/>
          <p:cNvPicPr preferRelativeResize="0"/>
          <p:nvPr/>
        </p:nvPicPr>
        <p:blipFill rotWithShape="1">
          <a:blip r:embed="rId4">
            <a:alphaModFix/>
          </a:blip>
          <a:srcRect/>
          <a:stretch/>
        </p:blipFill>
        <p:spPr>
          <a:xfrm>
            <a:off x="5108193" y="4184055"/>
            <a:ext cx="427625" cy="438055"/>
          </a:xfrm>
          <a:prstGeom prst="rect">
            <a:avLst/>
          </a:prstGeom>
          <a:noFill/>
          <a:ln>
            <a:noFill/>
          </a:ln>
        </p:spPr>
      </p:pic>
      <p:pic>
        <p:nvPicPr>
          <p:cNvPr id="2" name="Video 1">
            <a:hlinkClick r:id="" action="ppaction://media"/>
            <a:extLst>
              <a:ext uri="{FF2B5EF4-FFF2-40B4-BE49-F238E27FC236}">
                <a16:creationId xmlns:a16="http://schemas.microsoft.com/office/drawing/2014/main" xmlns="" id="{D00B34C0-BED4-46FE-85D1-FB530782184D}"/>
              </a:ext>
            </a:extLst>
          </p:cNvPr>
          <p:cNvPicPr>
            <a:picLocks noChangeAspect="1"/>
          </p:cNvPicPr>
          <p:nvPr>
            <a:videoFile r:link="rId1"/>
            <p:extLst>
              <p:ext uri="{DAA4B4D4-6D71-4841-9C94-3DE7FCFB9230}">
                <p14:media xmlns:p14="http://schemas.microsoft.com/office/powerpoint/2010/main" xmlns="" r:embed="rId5"/>
              </p:ext>
              <p:ext uri="{42D2F446-02D8-4167-A562-619A0277C38B}">
                <p15:isNarration xmlns:p15="http://schemas.microsoft.com/office/powerpoint/2012/main" xmlns=""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1581"/>
    </mc:Choice>
    <mc:Fallback>
      <p:transition spd="slow" advTm="3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1EC3722A-241D-4319-97F8-25617CF13CC2}"/>
              </a:ext>
            </a:extLst>
          </p:cNvPr>
          <p:cNvSpPr>
            <a:spLocks noGrp="1"/>
          </p:cNvSpPr>
          <p:nvPr>
            <p:ph type="body" idx="1"/>
          </p:nvPr>
        </p:nvSpPr>
        <p:spPr/>
        <p:txBody>
          <a:bodyPr/>
          <a:lstStyle/>
          <a:p>
            <a:r>
              <a:rPr lang="en-US" dirty="0"/>
              <a:t>What we learned through the course of this project</a:t>
            </a:r>
          </a:p>
        </p:txBody>
      </p:sp>
      <p:pic>
        <p:nvPicPr>
          <p:cNvPr id="6" name="Video 5">
            <a:hlinkClick r:id="" action="ppaction://media"/>
            <a:extLst>
              <a:ext uri="{FF2B5EF4-FFF2-40B4-BE49-F238E27FC236}">
                <a16:creationId xmlns:a16="http://schemas.microsoft.com/office/drawing/2014/main" xmlns="" id="{7CE91CB1-7ED6-4DF5-94C1-284EF72861C2}"/>
              </a:ext>
            </a:extLst>
          </p:cNvPr>
          <p:cNvPicPr>
            <a:picLocks noChangeAspect="1"/>
          </p:cNvPicPr>
          <p:nvPr>
            <a:videoFile r:link="rId1"/>
            <p:extLst>
              <p:ext uri="{DAA4B4D4-6D71-4841-9C94-3DE7FCFB9230}">
                <p14:media xmlns:p14="http://schemas.microsoft.com/office/powerpoint/2010/main" xmlns="" r:embed="rId3"/>
              </p:ext>
              <p:ext uri="{42D2F446-02D8-4167-A562-619A0277C38B}">
                <p15:isNarration xmlns:p15="http://schemas.microsoft.com/office/powerpoint/2012/main" xmlns="" val="1"/>
              </p:ext>
            </p:extLst>
          </p:nvPr>
        </p:nvPicPr>
        <p:blipFill>
          <a:blip r:embed="rId4"/>
          <a:stretch>
            <a:fillRect/>
          </a:stretch>
        </p:blipFill>
        <p:spPr>
          <a:xfrm>
            <a:off x="7429500" y="3857625"/>
            <a:ext cx="1714499" cy="1285875"/>
          </a:xfrm>
          <a:prstGeom prst="rect">
            <a:avLst/>
          </a:prstGeom>
        </p:spPr>
      </p:pic>
    </p:spTree>
    <p:extLst>
      <p:ext uri="{BB962C8B-B14F-4D97-AF65-F5344CB8AC3E}">
        <p14:creationId xmlns:p14="http://schemas.microsoft.com/office/powerpoint/2010/main" xmlns="" val="2118339989"/>
      </p:ext>
    </p:extLst>
  </p:cSld>
  <p:clrMapOvr>
    <a:masterClrMapping/>
  </p:clrMapOvr>
  <mc:AlternateContent xmlns:mc="http://schemas.openxmlformats.org/markup-compatibility/2006">
    <mc:Choice xmlns:p14="http://schemas.microsoft.com/office/powerpoint/2010/main" xmlns="" Requires="p14">
      <p:transition spd="slow" p14:dur="2000" advTm="83841"/>
    </mc:Choice>
    <mc:Fallback>
      <p:transition spd="slow" advTm="83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1"/>
          <p:cNvSpPr txBox="1">
            <a:spLocks noGrp="1"/>
          </p:cNvSpPr>
          <p:nvPr>
            <p:ph type="title"/>
          </p:nvPr>
        </p:nvSpPr>
        <p:spPr>
          <a:xfrm>
            <a:off x="896625" y="1747550"/>
            <a:ext cx="7324800" cy="1779600"/>
          </a:xfrm>
          <a:prstGeom prst="rect">
            <a:avLst/>
          </a:prstGeom>
          <a:noFill/>
          <a:ln>
            <a:noFill/>
          </a:ln>
        </p:spPr>
        <p:txBody>
          <a:bodyPr spcFirstLastPara="1" wrap="square" lIns="68575" tIns="34275" rIns="68575" bIns="34275" anchor="t" anchorCtr="0">
            <a:noAutofit/>
          </a:bodyPr>
          <a:lstStyle/>
          <a:p>
            <a:pPr marL="457200" marR="0" lvl="0" indent="-298450" algn="l" rtl="0">
              <a:lnSpc>
                <a:spcPct val="90000"/>
              </a:lnSpc>
              <a:spcBef>
                <a:spcPts val="0"/>
              </a:spcBef>
              <a:spcAft>
                <a:spcPts val="0"/>
              </a:spcAft>
              <a:buSzPts val="1100"/>
              <a:buChar char="●"/>
            </a:pPr>
            <a:r>
              <a:rPr lang="en" sz="1100"/>
              <a:t>Problem Definition </a:t>
            </a:r>
            <a:endParaRPr sz="1100"/>
          </a:p>
          <a:p>
            <a:pPr marL="457200" marR="0" lvl="0" indent="-298450" algn="l" rtl="0">
              <a:lnSpc>
                <a:spcPct val="90000"/>
              </a:lnSpc>
              <a:spcBef>
                <a:spcPts val="0"/>
              </a:spcBef>
              <a:spcAft>
                <a:spcPts val="0"/>
              </a:spcAft>
              <a:buSzPts val="1100"/>
              <a:buChar char="●"/>
            </a:pPr>
            <a:r>
              <a:rPr lang="en" sz="1100"/>
              <a:t>Solution Approach </a:t>
            </a:r>
            <a:endParaRPr sz="1100"/>
          </a:p>
          <a:p>
            <a:pPr marL="914400" marR="0" lvl="0" indent="0" algn="l" rtl="0">
              <a:lnSpc>
                <a:spcPct val="90000"/>
              </a:lnSpc>
              <a:spcBef>
                <a:spcPts val="0"/>
              </a:spcBef>
              <a:spcAft>
                <a:spcPts val="0"/>
              </a:spcAft>
              <a:buSzPts val="3300"/>
              <a:buNone/>
            </a:pPr>
            <a:r>
              <a:rPr lang="en" sz="1100"/>
              <a:t>Program Structure </a:t>
            </a:r>
            <a:endParaRPr sz="1100"/>
          </a:p>
          <a:p>
            <a:pPr marL="914400" marR="0" lvl="0" indent="0" algn="l" rtl="0">
              <a:lnSpc>
                <a:spcPct val="90000"/>
              </a:lnSpc>
              <a:spcBef>
                <a:spcPts val="0"/>
              </a:spcBef>
              <a:spcAft>
                <a:spcPts val="0"/>
              </a:spcAft>
              <a:buSzPts val="3300"/>
              <a:buNone/>
            </a:pPr>
            <a:r>
              <a:rPr lang="en" sz="1100"/>
              <a:t>Program Logistics </a:t>
            </a:r>
            <a:endParaRPr sz="1100"/>
          </a:p>
          <a:p>
            <a:pPr marL="914400" marR="0" lvl="0" indent="0" algn="l" rtl="0">
              <a:lnSpc>
                <a:spcPct val="90000"/>
              </a:lnSpc>
              <a:spcBef>
                <a:spcPts val="0"/>
              </a:spcBef>
              <a:spcAft>
                <a:spcPts val="0"/>
              </a:spcAft>
              <a:buSzPts val="3300"/>
              <a:buNone/>
            </a:pPr>
            <a:r>
              <a:rPr lang="en" sz="1100"/>
              <a:t>Testing and Validation </a:t>
            </a:r>
            <a:endParaRPr sz="1100"/>
          </a:p>
          <a:p>
            <a:pPr marL="457200" marR="0" lvl="0" indent="-298450" algn="l" rtl="0">
              <a:lnSpc>
                <a:spcPct val="90000"/>
              </a:lnSpc>
              <a:spcBef>
                <a:spcPts val="0"/>
              </a:spcBef>
              <a:spcAft>
                <a:spcPts val="0"/>
              </a:spcAft>
              <a:buSzPts val="1100"/>
              <a:buChar char="●"/>
            </a:pPr>
            <a:r>
              <a:rPr lang="en" sz="1100"/>
              <a:t>Application Demonstration </a:t>
            </a:r>
            <a:endParaRPr sz="1100"/>
          </a:p>
          <a:p>
            <a:pPr marL="457200" marR="0" lvl="0" indent="-298450" algn="l" rtl="0">
              <a:lnSpc>
                <a:spcPct val="90000"/>
              </a:lnSpc>
              <a:spcBef>
                <a:spcPts val="0"/>
              </a:spcBef>
              <a:spcAft>
                <a:spcPts val="0"/>
              </a:spcAft>
              <a:buSzPts val="1100"/>
              <a:buChar char="●"/>
            </a:pPr>
            <a:r>
              <a:rPr lang="en" sz="1100"/>
              <a:t>Conclusion </a:t>
            </a:r>
            <a:endParaRPr sz="1100"/>
          </a:p>
        </p:txBody>
      </p:sp>
      <p:sp>
        <p:nvSpPr>
          <p:cNvPr id="184" name="Google Shape;184;p41"/>
          <p:cNvSpPr txBox="1"/>
          <p:nvPr/>
        </p:nvSpPr>
        <p:spPr>
          <a:xfrm>
            <a:off x="1103075" y="1239400"/>
            <a:ext cx="3185100" cy="40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1" u="none" strike="noStrike" cap="none">
                <a:solidFill>
                  <a:schemeClr val="accent4"/>
                </a:solidFill>
                <a:latin typeface="Times New Roman"/>
                <a:ea typeface="Times New Roman"/>
                <a:cs typeface="Times New Roman"/>
                <a:sym typeface="Times New Roman"/>
              </a:rPr>
              <a:t>Presentation Overview </a:t>
            </a:r>
            <a:endParaRPr sz="2400" b="1" i="1" u="none" strike="noStrike" cap="none">
              <a:solidFill>
                <a:schemeClr val="accent4"/>
              </a:solidFill>
              <a:latin typeface="Times New Roman"/>
              <a:ea typeface="Times New Roman"/>
              <a:cs typeface="Times New Roman"/>
              <a:sym typeface="Times New Roman"/>
            </a:endParaRPr>
          </a:p>
        </p:txBody>
      </p:sp>
      <p:pic>
        <p:nvPicPr>
          <p:cNvPr id="185" name="Google Shape;185;p41"/>
          <p:cNvPicPr preferRelativeResize="0"/>
          <p:nvPr/>
        </p:nvPicPr>
        <p:blipFill rotWithShape="1">
          <a:blip r:embed="rId4">
            <a:alphaModFix/>
          </a:blip>
          <a:srcRect/>
          <a:stretch/>
        </p:blipFill>
        <p:spPr>
          <a:xfrm>
            <a:off x="312853" y="4344105"/>
            <a:ext cx="442383" cy="442383"/>
          </a:xfrm>
          <a:prstGeom prst="rect">
            <a:avLst/>
          </a:prstGeom>
          <a:noFill/>
          <a:ln>
            <a:noFill/>
          </a:ln>
        </p:spPr>
      </p:pic>
      <p:pic>
        <p:nvPicPr>
          <p:cNvPr id="5" name="Video 4">
            <a:hlinkClick r:id="" action="ppaction://media"/>
            <a:extLst>
              <a:ext uri="{FF2B5EF4-FFF2-40B4-BE49-F238E27FC236}">
                <a16:creationId xmlns:a16="http://schemas.microsoft.com/office/drawing/2014/main" xmlns="" id="{2E562DF8-2819-454E-90F6-8FE7B82EDA8D}"/>
              </a:ext>
            </a:extLst>
          </p:cNvPr>
          <p:cNvPicPr>
            <a:picLocks noChangeAspect="1"/>
          </p:cNvPicPr>
          <p:nvPr>
            <a:videoFile r:link="rId1"/>
            <p:extLst>
              <p:ext uri="{DAA4B4D4-6D71-4841-9C94-3DE7FCFB9230}">
                <p14:media xmlns:p14="http://schemas.microsoft.com/office/powerpoint/2010/main" xmlns="" r:embed="rId5"/>
              </p:ext>
              <p:ext uri="{42D2F446-02D8-4167-A562-619A0277C38B}">
                <p15:isNarration xmlns:p15="http://schemas.microsoft.com/office/powerpoint/2012/main" xmlns=""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7963"/>
    </mc:Choice>
    <mc:Fallback>
      <p:transition spd="slow" advTm="27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2"/>
          <p:cNvSpPr txBox="1">
            <a:spLocks noGrp="1"/>
          </p:cNvSpPr>
          <p:nvPr>
            <p:ph type="body" idx="1"/>
          </p:nvPr>
        </p:nvSpPr>
        <p:spPr>
          <a:xfrm>
            <a:off x="3929783" y="380528"/>
            <a:ext cx="4988400" cy="522600"/>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solidFill>
                  <a:schemeClr val="accent2"/>
                </a:solidFill>
              </a:rPr>
              <a:t>Problem Definition </a:t>
            </a:r>
            <a:endParaRPr sz="2400">
              <a:solidFill>
                <a:schemeClr val="accent2"/>
              </a:solidFill>
            </a:endParaRPr>
          </a:p>
        </p:txBody>
      </p:sp>
      <p:sp>
        <p:nvSpPr>
          <p:cNvPr id="191" name="Google Shape;191;p42"/>
          <p:cNvSpPr txBox="1"/>
          <p:nvPr/>
        </p:nvSpPr>
        <p:spPr>
          <a:xfrm>
            <a:off x="332850" y="903125"/>
            <a:ext cx="84783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accent1"/>
                </a:solidFill>
                <a:highlight>
                  <a:srgbClr val="FFFFFF"/>
                </a:highlight>
                <a:latin typeface="Times New Roman"/>
                <a:ea typeface="Times New Roman"/>
                <a:cs typeface="Times New Roman"/>
                <a:sym typeface="Times New Roman"/>
              </a:rPr>
              <a:t>Each month the Aggie Source food pantry reports the number of individuals and households served to the Second Harvest food pantry. </a:t>
            </a:r>
            <a:endParaRPr sz="1100" b="1" i="0" u="none" strike="noStrike" cap="none">
              <a:solidFill>
                <a:schemeClr val="accent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chemeClr val="accent1"/>
                </a:solidFill>
                <a:highlight>
                  <a:srgbClr val="FFFFFF"/>
                </a:highlight>
                <a:latin typeface="Times New Roman"/>
                <a:ea typeface="Times New Roman"/>
                <a:cs typeface="Times New Roman"/>
                <a:sym typeface="Times New Roman"/>
              </a:rPr>
              <a:t>The current process requires merging data across multiple spreadsheets and using several excel formulas to create the final result. </a:t>
            </a:r>
            <a:endParaRPr sz="1100" b="1" i="0" u="none" strike="noStrike" cap="none">
              <a:solidFill>
                <a:schemeClr val="accent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accent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100"/>
              <a:buFont typeface="Arial"/>
              <a:buNone/>
            </a:pPr>
            <a:r>
              <a:rPr lang="en" sz="1100" b="1" i="1" u="none" strike="noStrike" cap="none">
                <a:solidFill>
                  <a:schemeClr val="accent1"/>
                </a:solidFill>
                <a:highlight>
                  <a:srgbClr val="FFFFFF"/>
                </a:highlight>
                <a:latin typeface="Times New Roman"/>
                <a:ea typeface="Times New Roman"/>
                <a:cs typeface="Times New Roman"/>
                <a:sym typeface="Times New Roman"/>
              </a:rPr>
              <a:t> </a:t>
            </a:r>
            <a:endParaRPr sz="1100" b="1" i="1" u="none" strike="noStrike" cap="none">
              <a:solidFill>
                <a:schemeClr val="accent1"/>
              </a:solidFill>
              <a:latin typeface="Times New Roman"/>
              <a:ea typeface="Times New Roman"/>
              <a:cs typeface="Times New Roman"/>
              <a:sym typeface="Times New Roman"/>
            </a:endParaRPr>
          </a:p>
        </p:txBody>
      </p:sp>
      <p:graphicFrame>
        <p:nvGraphicFramePr>
          <p:cNvPr id="192" name="Google Shape;192;p42"/>
          <p:cNvGraphicFramePr/>
          <p:nvPr/>
        </p:nvGraphicFramePr>
        <p:xfrm>
          <a:off x="336675" y="1451925"/>
          <a:ext cx="8478425" cy="2799815"/>
        </p:xfrm>
        <a:graphic>
          <a:graphicData uri="http://schemas.openxmlformats.org/drawingml/2006/table">
            <a:tbl>
              <a:tblPr>
                <a:noFill/>
                <a:tableStyleId>{04C67D46-AA5E-4F0C-8315-8101496187C7}</a:tableStyleId>
              </a:tblPr>
              <a:tblGrid>
                <a:gridCol w="2440075">
                  <a:extLst>
                    <a:ext uri="{9D8B030D-6E8A-4147-A177-3AD203B41FA5}">
                      <a16:colId xmlns:a16="http://schemas.microsoft.com/office/drawing/2014/main" xmlns="" val="20000"/>
                    </a:ext>
                  </a:extLst>
                </a:gridCol>
                <a:gridCol w="6038350">
                  <a:extLst>
                    <a:ext uri="{9D8B030D-6E8A-4147-A177-3AD203B41FA5}">
                      <a16:colId xmlns:a16="http://schemas.microsoft.com/office/drawing/2014/main" xmlns="" val="20001"/>
                    </a:ext>
                  </a:extLst>
                </a:gridCol>
              </a:tblGrid>
              <a:tr h="313325">
                <a:tc>
                  <a:txBody>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accent2"/>
                          </a:solidFill>
                          <a:latin typeface="Times New Roman"/>
                          <a:ea typeface="Times New Roman"/>
                          <a:cs typeface="Times New Roman"/>
                          <a:sym typeface="Times New Roman"/>
                        </a:rPr>
                        <a:t>Info to Report</a:t>
                      </a:r>
                      <a:endParaRPr sz="1200" b="1" i="1" u="none" strike="noStrike" cap="none">
                        <a:solidFill>
                          <a:schemeClr val="accent2"/>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200" b="1" i="1" u="none" strike="noStrike" cap="none">
                          <a:solidFill>
                            <a:schemeClr val="accent2"/>
                          </a:solidFill>
                          <a:latin typeface="Times New Roman"/>
                          <a:ea typeface="Times New Roman"/>
                          <a:cs typeface="Times New Roman"/>
                          <a:sym typeface="Times New Roman"/>
                        </a:rPr>
                        <a:t> Rules</a:t>
                      </a:r>
                      <a:endParaRPr sz="1200" b="1" i="1" u="none" strike="noStrike" cap="none">
                        <a:solidFill>
                          <a:schemeClr val="accent2"/>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xmlns="" val="10000"/>
                  </a:ext>
                </a:extLst>
              </a:tr>
              <a:tr h="981325">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Unduplicated Households</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Count the number of names in the participation history spreadsheet. Based on name, determine if there are people that have the same address and if they live off-campus.  If there are people in the list with the same address and they live off campus, they count as one household. All other names with unique addresses are counted as one household. Report the total. </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78475">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Unduplicated Individuals </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Count the unique names in the participation history. The total number is the unduplicated individuals.</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16500">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Total Households</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The total participation history (even if a person from a household was served  multiple times).</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950">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Total Individuals</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100" b="1" u="none" strike="noStrike" cap="none">
                          <a:solidFill>
                            <a:schemeClr val="accent1"/>
                          </a:solidFill>
                          <a:highlight>
                            <a:srgbClr val="FFFFFF"/>
                          </a:highlight>
                          <a:latin typeface="Times New Roman"/>
                          <a:ea typeface="Times New Roman"/>
                          <a:cs typeface="Times New Roman"/>
                          <a:sym typeface="Times New Roman"/>
                        </a:rPr>
                        <a:t>The total number of people (even if a person was served multiple times) and is equal to total households. </a:t>
                      </a:r>
                      <a:endParaRPr sz="1100" b="1" u="none" strike="noStrike" cap="none">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pic>
        <p:nvPicPr>
          <p:cNvPr id="193" name="Google Shape;193;p42"/>
          <p:cNvPicPr preferRelativeResize="0"/>
          <p:nvPr/>
        </p:nvPicPr>
        <p:blipFill rotWithShape="1">
          <a:blip r:embed="rId5">
            <a:alphaModFix/>
          </a:blip>
          <a:srcRect/>
          <a:stretch/>
        </p:blipFill>
        <p:spPr>
          <a:xfrm>
            <a:off x="8519549" y="814803"/>
            <a:ext cx="544623" cy="544623"/>
          </a:xfrm>
          <a:prstGeom prst="rect">
            <a:avLst/>
          </a:prstGeom>
          <a:noFill/>
          <a:ln>
            <a:noFill/>
          </a:ln>
        </p:spPr>
      </p:pic>
      <p:pic>
        <p:nvPicPr>
          <p:cNvPr id="194" name="Google Shape;194;p42"/>
          <p:cNvPicPr preferRelativeResize="0"/>
          <p:nvPr/>
        </p:nvPicPr>
        <p:blipFill rotWithShape="1">
          <a:blip r:embed="rId6">
            <a:alphaModFix/>
          </a:blip>
          <a:srcRect/>
          <a:stretch/>
        </p:blipFill>
        <p:spPr>
          <a:xfrm>
            <a:off x="8408700" y="4253206"/>
            <a:ext cx="406400" cy="406400"/>
          </a:xfrm>
          <a:prstGeom prst="rect">
            <a:avLst/>
          </a:prstGeom>
          <a:noFill/>
          <a:ln>
            <a:noFill/>
          </a:ln>
        </p:spPr>
      </p:pic>
      <p:pic>
        <p:nvPicPr>
          <p:cNvPr id="8" name="Intro.m4a">
            <a:hlinkClick r:id="" action="ppaction://media"/>
          </p:cNvPr>
          <p:cNvPicPr>
            <a:picLocks noRot="1" noChangeAspect="1"/>
          </p:cNvPicPr>
          <p:nvPr>
            <a:audioFile r:link="rId2"/>
          </p:nvPr>
        </p:nvPicPr>
        <p:blipFill>
          <a:blip r:embed="rId7"/>
          <a:stretch>
            <a:fillRect/>
          </a:stretch>
        </p:blipFill>
        <p:spPr>
          <a:xfrm>
            <a:off x="6328299" y="4354682"/>
            <a:ext cx="304800" cy="304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50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25500"/>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43"/>
          <p:cNvSpPr txBox="1">
            <a:spLocks noGrp="1"/>
          </p:cNvSpPr>
          <p:nvPr>
            <p:ph type="title"/>
          </p:nvPr>
        </p:nvSpPr>
        <p:spPr>
          <a:xfrm>
            <a:off x="301751" y="781406"/>
            <a:ext cx="7517945" cy="62468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r>
              <a:rPr lang="en" sz="1600"/>
              <a:t/>
            </a:r>
            <a:br>
              <a:rPr lang="en" sz="1600"/>
            </a:br>
            <a:r>
              <a:rPr lang="en" sz="1600"/>
              <a:t>Program Structure </a:t>
            </a:r>
            <a:endParaRPr sz="1600"/>
          </a:p>
        </p:txBody>
      </p:sp>
      <p:sp>
        <p:nvSpPr>
          <p:cNvPr id="200" name="Google Shape;200;p43"/>
          <p:cNvSpPr txBox="1">
            <a:spLocks noGrp="1"/>
          </p:cNvSpPr>
          <p:nvPr>
            <p:ph type="body" idx="1"/>
          </p:nvPr>
        </p:nvSpPr>
        <p:spPr>
          <a:xfrm>
            <a:off x="301751" y="1385722"/>
            <a:ext cx="4572002" cy="2976372"/>
          </a:xfrm>
          <a:prstGeom prst="rect">
            <a:avLst/>
          </a:prstGeom>
          <a:noFill/>
          <a:ln>
            <a:noFill/>
          </a:ln>
        </p:spPr>
        <p:txBody>
          <a:bodyPr spcFirstLastPara="1" wrap="square" lIns="68575" tIns="34275" rIns="68575" bIns="34275" anchor="t" anchorCtr="0">
            <a:noAutofit/>
          </a:bodyPr>
          <a:lstStyle/>
          <a:p>
            <a:pPr marL="165100" lvl="0" indent="-50800" algn="l" rtl="0">
              <a:lnSpc>
                <a:spcPct val="100000"/>
              </a:lnSpc>
              <a:spcBef>
                <a:spcPts val="0"/>
              </a:spcBef>
              <a:spcAft>
                <a:spcPts val="0"/>
              </a:spcAft>
              <a:buClr>
                <a:schemeClr val="accent1"/>
              </a:buClr>
              <a:buSzPts val="1800"/>
              <a:buFont typeface="Noto Sans Symbols"/>
              <a:buNone/>
            </a:pPr>
            <a:endParaRPr sz="1100"/>
          </a:p>
          <a:p>
            <a:pPr marL="342900" lvl="0" indent="-228600" algn="l" rtl="0">
              <a:lnSpc>
                <a:spcPct val="100000"/>
              </a:lnSpc>
              <a:spcBef>
                <a:spcPts val="0"/>
              </a:spcBef>
              <a:spcAft>
                <a:spcPts val="0"/>
              </a:spcAft>
              <a:buSzPts val="1800"/>
              <a:buFont typeface="Noto Sans Symbols"/>
              <a:buAutoNum type="arabicPeriod"/>
            </a:pPr>
            <a:r>
              <a:rPr lang="en" sz="1200"/>
              <a:t> The upload…</a:t>
            </a:r>
            <a:endParaRPr/>
          </a:p>
          <a:p>
            <a:pPr marL="114300" lvl="0" indent="0" algn="l" rtl="0">
              <a:lnSpc>
                <a:spcPct val="100000"/>
              </a:lnSpc>
              <a:spcBef>
                <a:spcPts val="0"/>
              </a:spcBef>
              <a:spcAft>
                <a:spcPts val="0"/>
              </a:spcAft>
              <a:buSzPts val="1800"/>
              <a:buNone/>
            </a:pPr>
            <a:endParaRPr sz="1200"/>
          </a:p>
          <a:p>
            <a:pPr marL="742950" lvl="1" indent="-171450" algn="l" rtl="0">
              <a:lnSpc>
                <a:spcPct val="200000"/>
              </a:lnSpc>
              <a:spcBef>
                <a:spcPts val="0"/>
              </a:spcBef>
              <a:spcAft>
                <a:spcPts val="0"/>
              </a:spcAft>
              <a:buClr>
                <a:schemeClr val="accent1"/>
              </a:buClr>
              <a:buSzPts val="1800"/>
              <a:buChar char="»"/>
            </a:pPr>
            <a:r>
              <a:rPr lang="en" sz="1200"/>
              <a:t>Uploads the file entered by the user. </a:t>
            </a:r>
            <a:endParaRPr/>
          </a:p>
          <a:p>
            <a:pPr marL="742950" lvl="1" indent="-171450" algn="l" rtl="0">
              <a:lnSpc>
                <a:spcPct val="200000"/>
              </a:lnSpc>
              <a:spcBef>
                <a:spcPts val="0"/>
              </a:spcBef>
              <a:spcAft>
                <a:spcPts val="0"/>
              </a:spcAft>
              <a:buClr>
                <a:schemeClr val="accent1"/>
              </a:buClr>
              <a:buSzPts val="1800"/>
              <a:buChar char="»"/>
            </a:pPr>
            <a:r>
              <a:rPr lang="en" sz="1200"/>
              <a:t>Several security protocols to prevent directory traversal</a:t>
            </a:r>
            <a:endParaRPr/>
          </a:p>
          <a:p>
            <a:pPr marL="742950" lvl="1" indent="-171450" algn="l" rtl="0">
              <a:lnSpc>
                <a:spcPct val="200000"/>
              </a:lnSpc>
              <a:spcBef>
                <a:spcPts val="0"/>
              </a:spcBef>
              <a:spcAft>
                <a:spcPts val="0"/>
              </a:spcAft>
              <a:buClr>
                <a:schemeClr val="accent1"/>
              </a:buClr>
              <a:buSzPts val="1800"/>
              <a:buChar char="»"/>
            </a:pPr>
            <a:r>
              <a:rPr lang="en" sz="1200"/>
              <a:t>Renames the file. (Eliminates file exist checking, saves space)</a:t>
            </a:r>
            <a:endParaRPr sz="1100"/>
          </a:p>
        </p:txBody>
      </p:sp>
      <p:sp>
        <p:nvSpPr>
          <p:cNvPr id="201" name="Google Shape;201;p43"/>
          <p:cNvSpPr txBox="1">
            <a:spLocks noGrp="1"/>
          </p:cNvSpPr>
          <p:nvPr>
            <p:ph type="body" idx="3"/>
          </p:nvPr>
        </p:nvSpPr>
        <p:spPr>
          <a:xfrm>
            <a:off x="3940708" y="369578"/>
            <a:ext cx="4988400" cy="522600"/>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pic>
        <p:nvPicPr>
          <p:cNvPr id="202" name="Google Shape;202;p43"/>
          <p:cNvPicPr preferRelativeResize="0"/>
          <p:nvPr/>
        </p:nvPicPr>
        <p:blipFill rotWithShape="1">
          <a:blip r:embed="rId4">
            <a:alphaModFix/>
          </a:blip>
          <a:srcRect/>
          <a:stretch/>
        </p:blipFill>
        <p:spPr>
          <a:xfrm>
            <a:off x="4873753" y="1187065"/>
            <a:ext cx="3968496" cy="2976372"/>
          </a:xfrm>
          <a:prstGeom prst="rect">
            <a:avLst/>
          </a:prstGeom>
          <a:noFill/>
          <a:ln>
            <a:noFill/>
          </a:ln>
        </p:spPr>
      </p:pic>
      <p:pic>
        <p:nvPicPr>
          <p:cNvPr id="2" name="Video 1">
            <a:hlinkClick r:id="" action="ppaction://media"/>
            <a:extLst>
              <a:ext uri="{FF2B5EF4-FFF2-40B4-BE49-F238E27FC236}">
                <a16:creationId xmlns:a16="http://schemas.microsoft.com/office/drawing/2014/main" xmlns="" id="{4CC57998-B8BA-4F5F-A9A8-9155FE0F49D0}"/>
              </a:ext>
            </a:extLst>
          </p:cNvPr>
          <p:cNvPicPr>
            <a:picLocks noChangeAspect="1"/>
          </p:cNvPicPr>
          <p:nvPr>
            <a:videoFile r:link="rId1"/>
            <p:extLst>
              <p:ext uri="{DAA4B4D4-6D71-4841-9C94-3DE7FCFB9230}">
                <p14:media xmlns:p14="http://schemas.microsoft.com/office/powerpoint/2010/main" xmlns="" r:embed="rId5"/>
              </p:ext>
              <p:ext uri="{42D2F446-02D8-4167-A562-619A0277C38B}">
                <p15:isNarration xmlns:p15="http://schemas.microsoft.com/office/powerpoint/2012/main" xmlns=""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41244"/>
    </mc:Choice>
    <mc:Fallback>
      <p:transition spd="slow" advTm="41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4"/>
          <p:cNvSpPr txBox="1">
            <a:spLocks noGrp="1"/>
          </p:cNvSpPr>
          <p:nvPr>
            <p:ph type="body" idx="1"/>
          </p:nvPr>
        </p:nvSpPr>
        <p:spPr>
          <a:xfrm>
            <a:off x="310896" y="1435608"/>
            <a:ext cx="8212215" cy="2706624"/>
          </a:xfrm>
          <a:prstGeom prst="rect">
            <a:avLst/>
          </a:prstGeom>
          <a:noFill/>
          <a:ln>
            <a:noFill/>
          </a:ln>
        </p:spPr>
        <p:txBody>
          <a:bodyPr spcFirstLastPara="1" wrap="square" lIns="68575" tIns="34275" rIns="68575" bIns="34275" anchor="t" anchorCtr="0">
            <a:noAutofit/>
          </a:bodyPr>
          <a:lstStyle/>
          <a:p>
            <a:pPr marL="342900" lvl="0" indent="-228600" algn="l" rtl="0">
              <a:lnSpc>
                <a:spcPct val="100000"/>
              </a:lnSpc>
              <a:spcBef>
                <a:spcPts val="0"/>
              </a:spcBef>
              <a:spcAft>
                <a:spcPts val="0"/>
              </a:spcAft>
              <a:buSzPts val="1800"/>
              <a:buFont typeface="Arial"/>
              <a:buAutoNum type="arabicPeriod" startAt="2"/>
            </a:pPr>
            <a:r>
              <a:rPr lang="en" sz="1200" dirty="0"/>
              <a:t> The dictionary…</a:t>
            </a:r>
            <a:endParaRPr dirty="0"/>
          </a:p>
          <a:p>
            <a:pPr marL="590550" lvl="1" indent="0" algn="l" rtl="0">
              <a:lnSpc>
                <a:spcPct val="100000"/>
              </a:lnSpc>
              <a:spcBef>
                <a:spcPts val="0"/>
              </a:spcBef>
              <a:spcAft>
                <a:spcPts val="0"/>
              </a:spcAft>
              <a:buSzPts val="1500"/>
              <a:buNone/>
            </a:pPr>
            <a:endParaRPr sz="1200" dirty="0"/>
          </a:p>
          <a:p>
            <a:pPr marL="914400" lvl="1" indent="-323850" algn="l" rtl="0">
              <a:lnSpc>
                <a:spcPct val="100000"/>
              </a:lnSpc>
              <a:spcBef>
                <a:spcPts val="0"/>
              </a:spcBef>
              <a:spcAft>
                <a:spcPts val="0"/>
              </a:spcAft>
              <a:buSzPts val="1500"/>
              <a:buChar char="»"/>
            </a:pPr>
            <a:r>
              <a:rPr lang="en" sz="1200" dirty="0"/>
              <a:t>Takes the emails from the participation file, and inputs them into a dictionary</a:t>
            </a:r>
            <a:endParaRPr dirty="0"/>
          </a:p>
          <a:p>
            <a:pPr marL="590550" lvl="1" indent="0" algn="l" rtl="0">
              <a:lnSpc>
                <a:spcPct val="100000"/>
              </a:lnSpc>
              <a:spcBef>
                <a:spcPts val="0"/>
              </a:spcBef>
              <a:spcAft>
                <a:spcPts val="0"/>
              </a:spcAft>
              <a:buSzPts val="1500"/>
              <a:buNone/>
            </a:pPr>
            <a:r>
              <a:rPr lang="en" sz="1200" dirty="0">
                <a:latin typeface="Arial"/>
                <a:ea typeface="Arial"/>
                <a:cs typeface="Arial"/>
                <a:sym typeface="Arial"/>
              </a:rPr>
              <a:t>	</a:t>
            </a:r>
            <a:r>
              <a:rPr lang="en" sz="1200" dirty="0">
                <a:latin typeface="Courier New"/>
                <a:ea typeface="Courier New"/>
                <a:cs typeface="Courier New"/>
                <a:sym typeface="Courier New"/>
              </a:rPr>
              <a:t>{‘Key: auto incremented number’:{Value: email}} </a:t>
            </a:r>
            <a:endParaRPr dirty="0"/>
          </a:p>
          <a:p>
            <a:pPr marL="590550" lvl="1" indent="0" algn="l" rtl="0">
              <a:lnSpc>
                <a:spcPct val="100000"/>
              </a:lnSpc>
              <a:spcBef>
                <a:spcPts val="0"/>
              </a:spcBef>
              <a:spcAft>
                <a:spcPts val="0"/>
              </a:spcAft>
              <a:buSzPts val="1500"/>
              <a:buNone/>
            </a:pPr>
            <a:endParaRPr sz="1200" dirty="0"/>
          </a:p>
          <a:p>
            <a:pPr marL="914400" lvl="1" indent="-323850" algn="l" rtl="0">
              <a:lnSpc>
                <a:spcPct val="100000"/>
              </a:lnSpc>
              <a:spcBef>
                <a:spcPts val="0"/>
              </a:spcBef>
              <a:spcAft>
                <a:spcPts val="0"/>
              </a:spcAft>
              <a:buSzPts val="1500"/>
              <a:buChar char="»"/>
            </a:pPr>
            <a:r>
              <a:rPr lang="en" sz="1200" dirty="0"/>
              <a:t>Then takes the emails and address’s from the application file and inputs them into dictionary</a:t>
            </a:r>
            <a:endParaRPr dirty="0"/>
          </a:p>
          <a:p>
            <a:pPr marL="590550" lvl="1" indent="0" algn="l" rtl="0">
              <a:lnSpc>
                <a:spcPct val="100000"/>
              </a:lnSpc>
              <a:spcBef>
                <a:spcPts val="0"/>
              </a:spcBef>
              <a:spcAft>
                <a:spcPts val="0"/>
              </a:spcAft>
              <a:buSzPts val="1500"/>
              <a:buNone/>
            </a:pPr>
            <a:r>
              <a:rPr lang="en" sz="1200" dirty="0">
                <a:latin typeface="Arial"/>
                <a:ea typeface="Arial"/>
                <a:cs typeface="Arial"/>
                <a:sym typeface="Arial"/>
              </a:rPr>
              <a:t>	</a:t>
            </a:r>
            <a:r>
              <a:rPr lang="en" sz="1200" dirty="0">
                <a:latin typeface="Courier New"/>
                <a:ea typeface="Courier New"/>
                <a:cs typeface="Courier New"/>
                <a:sym typeface="Courier New"/>
              </a:rPr>
              <a:t>{‘Key: email’:{Value: address}}</a:t>
            </a:r>
            <a:endParaRPr dirty="0"/>
          </a:p>
          <a:p>
            <a:pPr marL="590550" lvl="1" indent="0" algn="l" rtl="0">
              <a:lnSpc>
                <a:spcPct val="100000"/>
              </a:lnSpc>
              <a:spcBef>
                <a:spcPts val="0"/>
              </a:spcBef>
              <a:spcAft>
                <a:spcPts val="0"/>
              </a:spcAft>
              <a:buSzPts val="1500"/>
              <a:buNone/>
            </a:pPr>
            <a:endParaRPr sz="1200" dirty="0"/>
          </a:p>
          <a:p>
            <a:pPr marL="914400" lvl="1" indent="-323850" algn="l" rtl="0">
              <a:lnSpc>
                <a:spcPct val="100000"/>
              </a:lnSpc>
              <a:spcBef>
                <a:spcPts val="0"/>
              </a:spcBef>
              <a:spcAft>
                <a:spcPts val="0"/>
              </a:spcAft>
              <a:buSzPts val="1500"/>
              <a:buChar char="»"/>
            </a:pPr>
            <a:r>
              <a:rPr lang="en" sz="1200" dirty="0"/>
              <a:t>Inverts the dictionaries. Dictionaries can not have duplicate keys. This causes the program to merge participation emails into one key, with the value showing each occurrence of the participant. The program also merges addresses into one key, with the value showing the emails assigned to the address</a:t>
            </a:r>
            <a:endParaRPr dirty="0"/>
          </a:p>
          <a:p>
            <a:pPr marL="914400" lvl="1" indent="-228600" algn="l" rtl="0">
              <a:lnSpc>
                <a:spcPct val="100000"/>
              </a:lnSpc>
              <a:spcBef>
                <a:spcPts val="0"/>
              </a:spcBef>
              <a:spcAft>
                <a:spcPts val="0"/>
              </a:spcAft>
              <a:buSzPts val="1500"/>
              <a:buNone/>
            </a:pPr>
            <a:endParaRPr sz="1200" dirty="0"/>
          </a:p>
          <a:p>
            <a:pPr marL="914400" lvl="1" indent="-323850" algn="l" rtl="0">
              <a:lnSpc>
                <a:spcPct val="100000"/>
              </a:lnSpc>
              <a:spcBef>
                <a:spcPts val="0"/>
              </a:spcBef>
              <a:spcAft>
                <a:spcPts val="0"/>
              </a:spcAft>
              <a:buSzPts val="1500"/>
              <a:buChar char="»"/>
            </a:pPr>
            <a:r>
              <a:rPr lang="en" sz="1200" dirty="0"/>
              <a:t>Next, the program compares the reversed participation dictionary with the addresses from the original application dictionary and creates a new address dictionary from those results. </a:t>
            </a:r>
            <a:endParaRPr dirty="0"/>
          </a:p>
          <a:p>
            <a:pPr marL="590550" lvl="1" indent="0" algn="l" rtl="0">
              <a:lnSpc>
                <a:spcPct val="100000"/>
              </a:lnSpc>
              <a:spcBef>
                <a:spcPts val="0"/>
              </a:spcBef>
              <a:spcAft>
                <a:spcPts val="0"/>
              </a:spcAft>
              <a:buSzPts val="1500"/>
              <a:buNone/>
            </a:pPr>
            <a:r>
              <a:rPr lang="en" sz="1200" dirty="0"/>
              <a:t>	</a:t>
            </a:r>
            <a:r>
              <a:rPr lang="en" sz="1200" dirty="0">
                <a:latin typeface="Courier New"/>
                <a:ea typeface="Courier New"/>
                <a:cs typeface="Courier New"/>
                <a:sym typeface="Courier New"/>
              </a:rPr>
              <a:t>{‘Key: email of participants’:{Value: their address}}</a:t>
            </a:r>
            <a:endParaRPr dirty="0"/>
          </a:p>
        </p:txBody>
      </p:sp>
      <p:sp>
        <p:nvSpPr>
          <p:cNvPr id="208" name="Google Shape;208;p44"/>
          <p:cNvSpPr txBox="1">
            <a:spLocks noGrp="1"/>
          </p:cNvSpPr>
          <p:nvPr>
            <p:ph type="title"/>
          </p:nvPr>
        </p:nvSpPr>
        <p:spPr>
          <a:xfrm>
            <a:off x="310896" y="691574"/>
            <a:ext cx="7426504" cy="61938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r>
              <a:rPr lang="en" sz="1600"/>
              <a:t/>
            </a:r>
            <a:br>
              <a:rPr lang="en" sz="1600"/>
            </a:br>
            <a:r>
              <a:rPr lang="en" sz="1600"/>
              <a:t>Program Structure </a:t>
            </a:r>
            <a:endParaRPr sz="1600"/>
          </a:p>
        </p:txBody>
      </p:sp>
      <p:sp>
        <p:nvSpPr>
          <p:cNvPr id="209" name="Google Shape;209;p44"/>
          <p:cNvSpPr txBox="1">
            <a:spLocks noGrp="1"/>
          </p:cNvSpPr>
          <p:nvPr>
            <p:ph type="body" idx="3"/>
          </p:nvPr>
        </p:nvSpPr>
        <p:spPr>
          <a:xfrm>
            <a:off x="3918858" y="369339"/>
            <a:ext cx="4988379" cy="522685"/>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pic>
        <p:nvPicPr>
          <p:cNvPr id="3" name="Video 2">
            <a:hlinkClick r:id="" action="ppaction://media"/>
            <a:extLst>
              <a:ext uri="{FF2B5EF4-FFF2-40B4-BE49-F238E27FC236}">
                <a16:creationId xmlns:a16="http://schemas.microsoft.com/office/drawing/2014/main" xmlns="" id="{AC5EA8D5-6162-463D-A5BB-A9A0B5BA5B27}"/>
              </a:ext>
            </a:extLst>
          </p:cNvPr>
          <p:cNvPicPr>
            <a:picLocks noChangeAspect="1"/>
          </p:cNvPicPr>
          <p:nvPr>
            <a:videoFile r:link="rId1"/>
            <p:extLst>
              <p:ext uri="{DAA4B4D4-6D71-4841-9C94-3DE7FCFB9230}">
                <p14:media xmlns:p14="http://schemas.microsoft.com/office/powerpoint/2010/main" xmlns="" r:embed="rId4"/>
              </p:ext>
              <p:ext uri="{42D2F446-02D8-4167-A562-619A0277C38B}">
                <p15:isNarration xmlns:p15="http://schemas.microsoft.com/office/powerpoint/2012/main" xmlns=""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70265"/>
    </mc:Choice>
    <mc:Fallback>
      <p:transition spd="slow" advTm="70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5"/>
          <p:cNvSpPr txBox="1">
            <a:spLocks noGrp="1"/>
          </p:cNvSpPr>
          <p:nvPr>
            <p:ph type="body" idx="1"/>
          </p:nvPr>
        </p:nvSpPr>
        <p:spPr>
          <a:xfrm>
            <a:off x="310895" y="1554480"/>
            <a:ext cx="7508800" cy="2757389"/>
          </a:xfrm>
          <a:prstGeom prst="rect">
            <a:avLst/>
          </a:prstGeom>
          <a:noFill/>
          <a:ln>
            <a:noFill/>
          </a:ln>
        </p:spPr>
        <p:txBody>
          <a:bodyPr spcFirstLastPara="1" wrap="square" lIns="68575" tIns="34275" rIns="68575" bIns="34275" anchor="t" anchorCtr="0">
            <a:noAutofit/>
          </a:bodyPr>
          <a:lstStyle/>
          <a:p>
            <a:pPr marL="457200" lvl="0" indent="-342900" algn="l" rtl="0">
              <a:lnSpc>
                <a:spcPct val="100000"/>
              </a:lnSpc>
              <a:spcBef>
                <a:spcPts val="0"/>
              </a:spcBef>
              <a:spcAft>
                <a:spcPts val="0"/>
              </a:spcAft>
              <a:buSzPts val="1800"/>
              <a:buFont typeface="Arial"/>
              <a:buAutoNum type="arabicPeriod" startAt="3"/>
            </a:pPr>
            <a:r>
              <a:rPr lang="en" sz="1200"/>
              <a:t>The program…</a:t>
            </a:r>
            <a:endParaRPr/>
          </a:p>
          <a:p>
            <a:pPr marL="165100" lvl="0" indent="-50800" algn="l" rtl="0">
              <a:lnSpc>
                <a:spcPct val="100000"/>
              </a:lnSpc>
              <a:spcBef>
                <a:spcPts val="0"/>
              </a:spcBef>
              <a:spcAft>
                <a:spcPts val="0"/>
              </a:spcAft>
              <a:buSzPts val="1800"/>
              <a:buNone/>
            </a:pPr>
            <a:endParaRPr sz="1200"/>
          </a:p>
          <a:p>
            <a:pPr marL="914400" lvl="1" indent="-323850" algn="l" rtl="0">
              <a:lnSpc>
                <a:spcPct val="100000"/>
              </a:lnSpc>
              <a:spcBef>
                <a:spcPts val="0"/>
              </a:spcBef>
              <a:spcAft>
                <a:spcPts val="0"/>
              </a:spcAft>
              <a:buSzPts val="1500"/>
              <a:buChar char="»"/>
            </a:pPr>
            <a:r>
              <a:rPr lang="en" sz="1200"/>
              <a:t>From our logic, we were able to obtain the individual household count from the result of the reversed application dictionary and participation dictionary comparison (length of address dictionary). </a:t>
            </a:r>
            <a:endParaRPr/>
          </a:p>
          <a:p>
            <a:pPr marL="590550" lvl="1" indent="0" algn="l" rtl="0">
              <a:lnSpc>
                <a:spcPct val="100000"/>
              </a:lnSpc>
              <a:spcBef>
                <a:spcPts val="0"/>
              </a:spcBef>
              <a:spcAft>
                <a:spcPts val="0"/>
              </a:spcAft>
              <a:buSzPts val="1500"/>
              <a:buNone/>
            </a:pPr>
            <a:endParaRPr sz="1200"/>
          </a:p>
          <a:p>
            <a:pPr marL="914400" lvl="1" indent="-323850" algn="l" rtl="0">
              <a:lnSpc>
                <a:spcPct val="100000"/>
              </a:lnSpc>
              <a:spcBef>
                <a:spcPts val="0"/>
              </a:spcBef>
              <a:spcAft>
                <a:spcPts val="0"/>
              </a:spcAft>
              <a:buSzPts val="1500"/>
              <a:buChar char="»"/>
            </a:pPr>
            <a:r>
              <a:rPr lang="en" sz="1200"/>
              <a:t>We were able to obtain the total participant count from the original participation dictionary (length of participation dictionary). </a:t>
            </a:r>
            <a:endParaRPr/>
          </a:p>
          <a:p>
            <a:pPr marL="590550" lvl="1" indent="0" algn="l" rtl="0">
              <a:lnSpc>
                <a:spcPct val="100000"/>
              </a:lnSpc>
              <a:spcBef>
                <a:spcPts val="0"/>
              </a:spcBef>
              <a:spcAft>
                <a:spcPts val="0"/>
              </a:spcAft>
              <a:buSzPts val="1500"/>
              <a:buNone/>
            </a:pPr>
            <a:endParaRPr sz="1200"/>
          </a:p>
          <a:p>
            <a:pPr marL="914400" lvl="1" indent="-323850" algn="l" rtl="0">
              <a:lnSpc>
                <a:spcPct val="100000"/>
              </a:lnSpc>
              <a:spcBef>
                <a:spcPts val="0"/>
              </a:spcBef>
              <a:spcAft>
                <a:spcPts val="0"/>
              </a:spcAft>
              <a:buSzPts val="1500"/>
              <a:buChar char="»"/>
            </a:pPr>
            <a:r>
              <a:rPr lang="en" sz="1200"/>
              <a:t>We were able to obtain the unique individuals from the reversed participation dictionary (length of reversed participation dictionary). </a:t>
            </a:r>
            <a:endParaRPr/>
          </a:p>
          <a:p>
            <a:pPr marL="457200" lvl="0" indent="-228600" algn="l" rtl="0">
              <a:lnSpc>
                <a:spcPct val="100000"/>
              </a:lnSpc>
              <a:spcBef>
                <a:spcPts val="800"/>
              </a:spcBef>
              <a:spcAft>
                <a:spcPts val="0"/>
              </a:spcAft>
              <a:buSzPts val="1800"/>
              <a:buNone/>
            </a:pPr>
            <a:endParaRPr sz="1200"/>
          </a:p>
        </p:txBody>
      </p:sp>
      <p:sp>
        <p:nvSpPr>
          <p:cNvPr id="215" name="Google Shape;215;p45"/>
          <p:cNvSpPr txBox="1">
            <a:spLocks noGrp="1"/>
          </p:cNvSpPr>
          <p:nvPr>
            <p:ph type="title"/>
          </p:nvPr>
        </p:nvSpPr>
        <p:spPr>
          <a:xfrm>
            <a:off x="310896" y="831632"/>
            <a:ext cx="7508800" cy="574462"/>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r>
              <a:rPr lang="en" sz="1600"/>
              <a:t/>
            </a:r>
            <a:br>
              <a:rPr lang="en" sz="1600"/>
            </a:br>
            <a:r>
              <a:rPr lang="en" sz="1600"/>
              <a:t>Program Structure </a:t>
            </a:r>
            <a:endParaRPr sz="1600"/>
          </a:p>
        </p:txBody>
      </p:sp>
      <p:sp>
        <p:nvSpPr>
          <p:cNvPr id="216" name="Google Shape;216;p45"/>
          <p:cNvSpPr txBox="1">
            <a:spLocks noGrp="1"/>
          </p:cNvSpPr>
          <p:nvPr>
            <p:ph type="body" idx="3"/>
          </p:nvPr>
        </p:nvSpPr>
        <p:spPr>
          <a:xfrm>
            <a:off x="3918858" y="363306"/>
            <a:ext cx="4988379" cy="522685"/>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pic>
        <p:nvPicPr>
          <p:cNvPr id="2" name="Video 1">
            <a:hlinkClick r:id="" action="ppaction://media"/>
            <a:extLst>
              <a:ext uri="{FF2B5EF4-FFF2-40B4-BE49-F238E27FC236}">
                <a16:creationId xmlns:a16="http://schemas.microsoft.com/office/drawing/2014/main" xmlns="" id="{E41F3B5A-084D-489B-A138-4AD88584D517}"/>
              </a:ext>
            </a:extLst>
          </p:cNvPr>
          <p:cNvPicPr>
            <a:picLocks noChangeAspect="1"/>
          </p:cNvPicPr>
          <p:nvPr>
            <a:videoFile r:link="rId1"/>
            <p:extLst>
              <p:ext uri="{DAA4B4D4-6D71-4841-9C94-3DE7FCFB9230}">
                <p14:media xmlns:p14="http://schemas.microsoft.com/office/powerpoint/2010/main" xmlns="" r:embed="rId4"/>
              </p:ext>
              <p:ext uri="{42D2F446-02D8-4167-A562-619A0277C38B}">
                <p15:isNarration xmlns:p15="http://schemas.microsoft.com/office/powerpoint/2012/main" xmlns=""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8944"/>
    </mc:Choice>
    <mc:Fallback>
      <p:transition spd="slow" advTm="28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6"/>
          <p:cNvSpPr txBox="1">
            <a:spLocks noGrp="1"/>
          </p:cNvSpPr>
          <p:nvPr>
            <p:ph type="body" idx="4"/>
          </p:nvPr>
        </p:nvSpPr>
        <p:spPr>
          <a:xfrm>
            <a:off x="3951633" y="380503"/>
            <a:ext cx="4988400" cy="522600"/>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UML Activity Diagram</a:t>
            </a:r>
            <a:endParaRPr sz="2400"/>
          </a:p>
        </p:txBody>
      </p:sp>
      <p:sp>
        <p:nvSpPr>
          <p:cNvPr id="222" name="Google Shape;222;p46"/>
          <p:cNvSpPr/>
          <p:nvPr/>
        </p:nvSpPr>
        <p:spPr>
          <a:xfrm>
            <a:off x="6157815" y="2159221"/>
            <a:ext cx="1003821" cy="234971"/>
          </a:xfrm>
          <a:prstGeom prst="rect">
            <a:avLst/>
          </a:prstGeom>
          <a:solidFill>
            <a:schemeClr val="accent6"/>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No Error</a:t>
            </a:r>
            <a:endParaRPr/>
          </a:p>
        </p:txBody>
      </p:sp>
      <p:sp>
        <p:nvSpPr>
          <p:cNvPr id="223" name="Google Shape;223;p46"/>
          <p:cNvSpPr/>
          <p:nvPr/>
        </p:nvSpPr>
        <p:spPr>
          <a:xfrm>
            <a:off x="6157814" y="2702627"/>
            <a:ext cx="1003821" cy="234971"/>
          </a:xfrm>
          <a:prstGeom prst="rect">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dk1"/>
                </a:solidFill>
                <a:latin typeface="Arial"/>
                <a:ea typeface="Arial"/>
                <a:cs typeface="Arial"/>
                <a:sym typeface="Arial"/>
              </a:rPr>
              <a:t>Error</a:t>
            </a:r>
            <a:endParaRPr/>
          </a:p>
        </p:txBody>
      </p:sp>
      <p:sp>
        <p:nvSpPr>
          <p:cNvPr id="224" name="Google Shape;224;p46"/>
          <p:cNvSpPr/>
          <p:nvPr/>
        </p:nvSpPr>
        <p:spPr>
          <a:xfrm>
            <a:off x="6157814" y="3234721"/>
            <a:ext cx="1003821" cy="234971"/>
          </a:xfrm>
          <a:prstGeom prst="rect">
            <a:avLst/>
          </a:prstGeom>
          <a:solidFill>
            <a:srgbClr val="004684"/>
          </a:solidFill>
          <a:ln w="25400" cap="flat" cmpd="sng">
            <a:solidFill>
              <a:srgbClr val="0046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Flow</a:t>
            </a:r>
            <a:endParaRPr/>
          </a:p>
        </p:txBody>
      </p:sp>
      <p:pic>
        <p:nvPicPr>
          <p:cNvPr id="225" name="Google Shape;225;p46"/>
          <p:cNvPicPr preferRelativeResize="0"/>
          <p:nvPr/>
        </p:nvPicPr>
        <p:blipFill rotWithShape="1">
          <a:blip r:embed="rId4">
            <a:alphaModFix/>
          </a:blip>
          <a:srcRect/>
          <a:stretch/>
        </p:blipFill>
        <p:spPr>
          <a:xfrm>
            <a:off x="2889783" y="809914"/>
            <a:ext cx="2987506" cy="4020396"/>
          </a:xfrm>
          <a:prstGeom prst="rect">
            <a:avLst/>
          </a:prstGeom>
          <a:noFill/>
          <a:ln>
            <a:noFill/>
          </a:ln>
        </p:spPr>
      </p:pic>
      <p:pic>
        <p:nvPicPr>
          <p:cNvPr id="226" name="Google Shape;226;p46"/>
          <p:cNvPicPr preferRelativeResize="0"/>
          <p:nvPr/>
        </p:nvPicPr>
        <p:blipFill rotWithShape="1">
          <a:blip r:embed="rId5">
            <a:alphaModFix/>
          </a:blip>
          <a:srcRect/>
          <a:stretch/>
        </p:blipFill>
        <p:spPr>
          <a:xfrm>
            <a:off x="296812" y="3469692"/>
            <a:ext cx="406400" cy="406400"/>
          </a:xfrm>
          <a:prstGeom prst="rect">
            <a:avLst/>
          </a:prstGeom>
          <a:noFill/>
          <a:ln>
            <a:noFill/>
          </a:ln>
        </p:spPr>
      </p:pic>
      <p:pic>
        <p:nvPicPr>
          <p:cNvPr id="2" name="Video 1">
            <a:hlinkClick r:id="" action="ppaction://media"/>
            <a:extLst>
              <a:ext uri="{FF2B5EF4-FFF2-40B4-BE49-F238E27FC236}">
                <a16:creationId xmlns:a16="http://schemas.microsoft.com/office/drawing/2014/main" xmlns="" id="{943C8CDF-7BDD-4FF0-9FE1-CF3AC99F2566}"/>
              </a:ext>
            </a:extLst>
          </p:cNvPr>
          <p:cNvPicPr>
            <a:picLocks noChangeAspect="1"/>
          </p:cNvPicPr>
          <p:nvPr>
            <a:videoFile r:link="rId1"/>
            <p:extLst>
              <p:ext uri="{DAA4B4D4-6D71-4841-9C94-3DE7FCFB9230}">
                <p14:media xmlns:p14="http://schemas.microsoft.com/office/powerpoint/2010/main" xmlns="" r:embed="rId6"/>
              </p:ext>
              <p:ext uri="{42D2F446-02D8-4167-A562-619A0277C38B}">
                <p15:isNarration xmlns:p15="http://schemas.microsoft.com/office/powerpoint/2012/main" xmlns=""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27425"/>
    </mc:Choice>
    <mc:Fallback>
      <p:transition spd="slow" advTm="27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7"/>
          <p:cNvSpPr txBox="1">
            <a:spLocks noGrp="1"/>
          </p:cNvSpPr>
          <p:nvPr>
            <p:ph type="body" idx="4"/>
          </p:nvPr>
        </p:nvSpPr>
        <p:spPr>
          <a:xfrm>
            <a:off x="3951633" y="380503"/>
            <a:ext cx="4988400" cy="522600"/>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UML Structure Diagram</a:t>
            </a:r>
            <a:endParaRPr sz="2400"/>
          </a:p>
        </p:txBody>
      </p:sp>
      <p:pic>
        <p:nvPicPr>
          <p:cNvPr id="232" name="Google Shape;232;p47" descr="A screenshot of a cell phone&#10;&#10;Description generated with very high confidence"/>
          <p:cNvPicPr preferRelativeResize="0"/>
          <p:nvPr/>
        </p:nvPicPr>
        <p:blipFill rotWithShape="1">
          <a:blip r:embed="rId4">
            <a:alphaModFix/>
          </a:blip>
          <a:srcRect t="7279" b="4531"/>
          <a:stretch/>
        </p:blipFill>
        <p:spPr>
          <a:xfrm>
            <a:off x="2044503" y="832220"/>
            <a:ext cx="5054993" cy="3816563"/>
          </a:xfrm>
          <a:prstGeom prst="rect">
            <a:avLst/>
          </a:prstGeom>
          <a:noFill/>
          <a:ln>
            <a:noFill/>
          </a:ln>
        </p:spPr>
      </p:pic>
      <p:pic>
        <p:nvPicPr>
          <p:cNvPr id="2" name="Video 1">
            <a:hlinkClick r:id="" action="ppaction://media"/>
            <a:extLst>
              <a:ext uri="{FF2B5EF4-FFF2-40B4-BE49-F238E27FC236}">
                <a16:creationId xmlns:a16="http://schemas.microsoft.com/office/drawing/2014/main" xmlns="" id="{3E4720E4-777C-46E6-84AF-6F26A6891657}"/>
              </a:ext>
            </a:extLst>
          </p:cNvPr>
          <p:cNvPicPr>
            <a:picLocks noChangeAspect="1"/>
          </p:cNvPicPr>
          <p:nvPr>
            <a:videoFile r:link="rId1"/>
            <p:extLst>
              <p:ext uri="{DAA4B4D4-6D71-4841-9C94-3DE7FCFB9230}">
                <p14:media xmlns:p14="http://schemas.microsoft.com/office/powerpoint/2010/main" xmlns="" r:embed="rId5"/>
              </p:ext>
              <p:ext uri="{42D2F446-02D8-4167-A562-619A0277C38B}">
                <p15:isNarration xmlns:p15="http://schemas.microsoft.com/office/powerpoint/2012/main" xmlns="" val="1"/>
              </p:ext>
            </p:extLst>
          </p:nvPr>
        </p:nvPicPr>
        <p:blipFill>
          <a:blip r:embed="rId6"/>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16770"/>
    </mc:Choice>
    <mc:Fallback>
      <p:transition spd="slow" advTm="1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9"/>
          <p:cNvSpPr txBox="1">
            <a:spLocks noGrp="1"/>
          </p:cNvSpPr>
          <p:nvPr>
            <p:ph type="body" idx="3"/>
          </p:nvPr>
        </p:nvSpPr>
        <p:spPr>
          <a:xfrm>
            <a:off x="3940708" y="380503"/>
            <a:ext cx="4988400" cy="522600"/>
          </a:xfrm>
          <a:prstGeom prst="rect">
            <a:avLst/>
          </a:prstGeom>
          <a:noFill/>
          <a:ln>
            <a:noFill/>
          </a:ln>
        </p:spPr>
        <p:txBody>
          <a:bodyPr spcFirstLastPara="1" wrap="square" lIns="68575" tIns="34275" rIns="68575" bIns="34275" anchor="t" anchorCtr="0">
            <a:noAutofit/>
          </a:bodyPr>
          <a:lstStyle/>
          <a:p>
            <a:pPr marL="914400" lvl="0" indent="0" algn="r" rtl="0">
              <a:lnSpc>
                <a:spcPct val="90000"/>
              </a:lnSpc>
              <a:spcBef>
                <a:spcPts val="0"/>
              </a:spcBef>
              <a:spcAft>
                <a:spcPts val="0"/>
              </a:spcAft>
              <a:buClr>
                <a:schemeClr val="dk1"/>
              </a:buClr>
              <a:buSzPts val="1100"/>
              <a:buFont typeface="Arial"/>
              <a:buNone/>
            </a:pPr>
            <a:r>
              <a:rPr lang="en" sz="2400"/>
              <a:t>Testing and Validation </a:t>
            </a:r>
            <a:endParaRPr sz="2400"/>
          </a:p>
        </p:txBody>
      </p:sp>
      <p:pic>
        <p:nvPicPr>
          <p:cNvPr id="249" name="Google Shape;249;p49"/>
          <p:cNvPicPr preferRelativeResize="0"/>
          <p:nvPr/>
        </p:nvPicPr>
        <p:blipFill rotWithShape="1">
          <a:blip r:embed="rId4">
            <a:alphaModFix/>
          </a:blip>
          <a:srcRect/>
          <a:stretch/>
        </p:blipFill>
        <p:spPr>
          <a:xfrm>
            <a:off x="2233649" y="809914"/>
            <a:ext cx="2987506" cy="4020396"/>
          </a:xfrm>
          <a:prstGeom prst="rect">
            <a:avLst/>
          </a:prstGeom>
          <a:noFill/>
          <a:ln>
            <a:noFill/>
          </a:ln>
        </p:spPr>
      </p:pic>
      <p:cxnSp>
        <p:nvCxnSpPr>
          <p:cNvPr id="250" name="Google Shape;250;p49"/>
          <p:cNvCxnSpPr/>
          <p:nvPr/>
        </p:nvCxnSpPr>
        <p:spPr>
          <a:xfrm>
            <a:off x="3008446" y="1291328"/>
            <a:ext cx="1814839" cy="0"/>
          </a:xfrm>
          <a:prstGeom prst="straightConnector1">
            <a:avLst/>
          </a:prstGeom>
          <a:noFill/>
          <a:ln w="57150" cap="flat" cmpd="sng">
            <a:solidFill>
              <a:srgbClr val="00B050"/>
            </a:solidFill>
            <a:prstDash val="solid"/>
            <a:round/>
            <a:headEnd type="none" w="sm" len="sm"/>
            <a:tailEnd type="triangle" w="med" len="med"/>
          </a:ln>
        </p:spPr>
      </p:cxnSp>
      <p:cxnSp>
        <p:nvCxnSpPr>
          <p:cNvPr id="251" name="Google Shape;251;p49"/>
          <p:cNvCxnSpPr/>
          <p:nvPr/>
        </p:nvCxnSpPr>
        <p:spPr>
          <a:xfrm>
            <a:off x="4823285" y="1291328"/>
            <a:ext cx="0" cy="731753"/>
          </a:xfrm>
          <a:prstGeom prst="straightConnector1">
            <a:avLst/>
          </a:prstGeom>
          <a:noFill/>
          <a:ln w="57150" cap="flat" cmpd="sng">
            <a:solidFill>
              <a:srgbClr val="00B050"/>
            </a:solidFill>
            <a:prstDash val="solid"/>
            <a:round/>
            <a:headEnd type="none" w="sm" len="sm"/>
            <a:tailEnd type="triangle" w="med" len="med"/>
          </a:ln>
        </p:spPr>
      </p:cxnSp>
      <p:cxnSp>
        <p:nvCxnSpPr>
          <p:cNvPr id="252" name="Google Shape;252;p49"/>
          <p:cNvCxnSpPr/>
          <p:nvPr/>
        </p:nvCxnSpPr>
        <p:spPr>
          <a:xfrm flipH="1">
            <a:off x="3552897" y="2023081"/>
            <a:ext cx="1270388" cy="8144"/>
          </a:xfrm>
          <a:prstGeom prst="straightConnector1">
            <a:avLst/>
          </a:prstGeom>
          <a:noFill/>
          <a:ln w="57150" cap="flat" cmpd="sng">
            <a:solidFill>
              <a:srgbClr val="00B050"/>
            </a:solidFill>
            <a:prstDash val="solid"/>
            <a:round/>
            <a:headEnd type="none" w="sm" len="sm"/>
            <a:tailEnd type="triangle" w="med" len="med"/>
          </a:ln>
        </p:spPr>
      </p:cxnSp>
      <p:cxnSp>
        <p:nvCxnSpPr>
          <p:cNvPr id="253" name="Google Shape;253;p49"/>
          <p:cNvCxnSpPr/>
          <p:nvPr/>
        </p:nvCxnSpPr>
        <p:spPr>
          <a:xfrm>
            <a:off x="3566856" y="2010414"/>
            <a:ext cx="0" cy="809698"/>
          </a:xfrm>
          <a:prstGeom prst="straightConnector1">
            <a:avLst/>
          </a:prstGeom>
          <a:noFill/>
          <a:ln w="57150" cap="flat" cmpd="sng">
            <a:solidFill>
              <a:srgbClr val="00B050"/>
            </a:solidFill>
            <a:prstDash val="solid"/>
            <a:round/>
            <a:headEnd type="none" w="sm" len="sm"/>
            <a:tailEnd type="triangle" w="med" len="med"/>
          </a:ln>
        </p:spPr>
      </p:cxnSp>
      <p:cxnSp>
        <p:nvCxnSpPr>
          <p:cNvPr id="254" name="Google Shape;254;p49"/>
          <p:cNvCxnSpPr/>
          <p:nvPr/>
        </p:nvCxnSpPr>
        <p:spPr>
          <a:xfrm>
            <a:off x="3566856" y="2834203"/>
            <a:ext cx="935342" cy="0"/>
          </a:xfrm>
          <a:prstGeom prst="straightConnector1">
            <a:avLst/>
          </a:prstGeom>
          <a:noFill/>
          <a:ln w="57150" cap="flat" cmpd="sng">
            <a:solidFill>
              <a:srgbClr val="00B050"/>
            </a:solidFill>
            <a:prstDash val="solid"/>
            <a:round/>
            <a:headEnd type="none" w="sm" len="sm"/>
            <a:tailEnd type="triangle" w="med" len="med"/>
          </a:ln>
        </p:spPr>
      </p:cxnSp>
      <p:cxnSp>
        <p:nvCxnSpPr>
          <p:cNvPr id="255" name="Google Shape;255;p49"/>
          <p:cNvCxnSpPr/>
          <p:nvPr/>
        </p:nvCxnSpPr>
        <p:spPr>
          <a:xfrm>
            <a:off x="4495217" y="2834203"/>
            <a:ext cx="0" cy="937989"/>
          </a:xfrm>
          <a:prstGeom prst="straightConnector1">
            <a:avLst/>
          </a:prstGeom>
          <a:noFill/>
          <a:ln w="57150" cap="flat" cmpd="sng">
            <a:solidFill>
              <a:srgbClr val="00B050"/>
            </a:solidFill>
            <a:prstDash val="solid"/>
            <a:round/>
            <a:headEnd type="none" w="sm" len="sm"/>
            <a:tailEnd type="triangle" w="med" len="med"/>
          </a:ln>
        </p:spPr>
      </p:cxnSp>
      <p:cxnSp>
        <p:nvCxnSpPr>
          <p:cNvPr id="256" name="Google Shape;256;p49"/>
          <p:cNvCxnSpPr/>
          <p:nvPr/>
        </p:nvCxnSpPr>
        <p:spPr>
          <a:xfrm rot="10800000">
            <a:off x="2806022" y="3772192"/>
            <a:ext cx="1696176" cy="0"/>
          </a:xfrm>
          <a:prstGeom prst="straightConnector1">
            <a:avLst/>
          </a:prstGeom>
          <a:noFill/>
          <a:ln w="57150" cap="flat" cmpd="sng">
            <a:solidFill>
              <a:srgbClr val="00B050"/>
            </a:solidFill>
            <a:prstDash val="solid"/>
            <a:round/>
            <a:headEnd type="none" w="sm" len="sm"/>
            <a:tailEnd type="triangle" w="med" len="med"/>
          </a:ln>
        </p:spPr>
      </p:cxnSp>
      <p:cxnSp>
        <p:nvCxnSpPr>
          <p:cNvPr id="257" name="Google Shape;257;p49"/>
          <p:cNvCxnSpPr/>
          <p:nvPr/>
        </p:nvCxnSpPr>
        <p:spPr>
          <a:xfrm>
            <a:off x="4019402" y="1283223"/>
            <a:ext cx="0" cy="365877"/>
          </a:xfrm>
          <a:prstGeom prst="straightConnector1">
            <a:avLst/>
          </a:prstGeom>
          <a:noFill/>
          <a:ln w="57150" cap="flat" cmpd="sng">
            <a:solidFill>
              <a:srgbClr val="C00000"/>
            </a:solidFill>
            <a:prstDash val="solid"/>
            <a:round/>
            <a:headEnd type="none" w="sm" len="sm"/>
            <a:tailEnd type="triangle" w="med" len="med"/>
          </a:ln>
        </p:spPr>
      </p:cxnSp>
      <p:cxnSp>
        <p:nvCxnSpPr>
          <p:cNvPr id="258" name="Google Shape;258;p49"/>
          <p:cNvCxnSpPr/>
          <p:nvPr/>
        </p:nvCxnSpPr>
        <p:spPr>
          <a:xfrm rot="10800000">
            <a:off x="2854883" y="1561266"/>
            <a:ext cx="1164519" cy="0"/>
          </a:xfrm>
          <a:prstGeom prst="straightConnector1">
            <a:avLst/>
          </a:prstGeom>
          <a:noFill/>
          <a:ln w="57150" cap="flat" cmpd="sng">
            <a:solidFill>
              <a:srgbClr val="C00000"/>
            </a:solidFill>
            <a:prstDash val="solid"/>
            <a:round/>
            <a:headEnd type="none" w="sm" len="sm"/>
            <a:tailEnd type="triangle" w="med" len="med"/>
          </a:ln>
        </p:spPr>
      </p:cxnSp>
      <p:cxnSp>
        <p:nvCxnSpPr>
          <p:cNvPr id="259" name="Google Shape;259;p49"/>
          <p:cNvCxnSpPr/>
          <p:nvPr/>
        </p:nvCxnSpPr>
        <p:spPr>
          <a:xfrm rot="10800000">
            <a:off x="2533796" y="2404831"/>
            <a:ext cx="2223174" cy="0"/>
          </a:xfrm>
          <a:prstGeom prst="straightConnector1">
            <a:avLst/>
          </a:prstGeom>
          <a:noFill/>
          <a:ln w="57150" cap="flat" cmpd="sng">
            <a:solidFill>
              <a:srgbClr val="C00000"/>
            </a:solidFill>
            <a:prstDash val="solid"/>
            <a:round/>
            <a:headEnd type="none" w="sm" len="sm"/>
            <a:tailEnd type="triangle" w="med" len="med"/>
          </a:ln>
        </p:spPr>
      </p:cxnSp>
      <p:cxnSp>
        <p:nvCxnSpPr>
          <p:cNvPr id="260" name="Google Shape;260;p49"/>
          <p:cNvCxnSpPr/>
          <p:nvPr/>
        </p:nvCxnSpPr>
        <p:spPr>
          <a:xfrm>
            <a:off x="4733700" y="2038954"/>
            <a:ext cx="0" cy="365877"/>
          </a:xfrm>
          <a:prstGeom prst="straightConnector1">
            <a:avLst/>
          </a:prstGeom>
          <a:noFill/>
          <a:ln w="57150" cap="flat" cmpd="sng">
            <a:solidFill>
              <a:srgbClr val="C00000"/>
            </a:solidFill>
            <a:prstDash val="solid"/>
            <a:round/>
            <a:headEnd type="none" w="sm" len="sm"/>
            <a:tailEnd type="triangle" w="med" len="med"/>
          </a:ln>
        </p:spPr>
      </p:cxnSp>
      <p:cxnSp>
        <p:nvCxnSpPr>
          <p:cNvPr id="261" name="Google Shape;261;p49"/>
          <p:cNvCxnSpPr/>
          <p:nvPr/>
        </p:nvCxnSpPr>
        <p:spPr>
          <a:xfrm rot="10800000">
            <a:off x="2610577" y="1740476"/>
            <a:ext cx="0" cy="674788"/>
          </a:xfrm>
          <a:prstGeom prst="straightConnector1">
            <a:avLst/>
          </a:prstGeom>
          <a:noFill/>
          <a:ln w="57150" cap="flat" cmpd="sng">
            <a:solidFill>
              <a:srgbClr val="C00000"/>
            </a:solidFill>
            <a:prstDash val="solid"/>
            <a:round/>
            <a:headEnd type="none" w="sm" len="sm"/>
            <a:tailEnd type="triangle" w="med" len="med"/>
          </a:ln>
        </p:spPr>
      </p:cxnSp>
      <p:cxnSp>
        <p:nvCxnSpPr>
          <p:cNvPr id="262" name="Google Shape;262;p49"/>
          <p:cNvCxnSpPr/>
          <p:nvPr/>
        </p:nvCxnSpPr>
        <p:spPr>
          <a:xfrm rot="10800000">
            <a:off x="2665254" y="1283223"/>
            <a:ext cx="0" cy="326153"/>
          </a:xfrm>
          <a:prstGeom prst="straightConnector1">
            <a:avLst/>
          </a:prstGeom>
          <a:noFill/>
          <a:ln w="57150" cap="flat" cmpd="sng">
            <a:solidFill>
              <a:srgbClr val="00B050"/>
            </a:solidFill>
            <a:prstDash val="solid"/>
            <a:round/>
            <a:headEnd type="none" w="sm" len="sm"/>
            <a:tailEnd type="triangle" w="med" len="med"/>
          </a:ln>
        </p:spPr>
      </p:cxnSp>
      <p:graphicFrame>
        <p:nvGraphicFramePr>
          <p:cNvPr id="263" name="Google Shape;263;p49"/>
          <p:cNvGraphicFramePr/>
          <p:nvPr/>
        </p:nvGraphicFramePr>
        <p:xfrm>
          <a:off x="5306080" y="1446299"/>
          <a:ext cx="3733225" cy="1783730"/>
        </p:xfrm>
        <a:graphic>
          <a:graphicData uri="http://schemas.openxmlformats.org/drawingml/2006/table">
            <a:tbl>
              <a:tblPr firstRow="1" bandRow="1">
                <a:noFill/>
                <a:tableStyleId>{04C67D46-AA5E-4F0C-8315-8101496187C7}</a:tableStyleId>
              </a:tblPr>
              <a:tblGrid>
                <a:gridCol w="3733225">
                  <a:extLst>
                    <a:ext uri="{9D8B030D-6E8A-4147-A177-3AD203B41FA5}">
                      <a16:colId xmlns:a16="http://schemas.microsoft.com/office/drawing/2014/main" xmlns="" val="20000"/>
                    </a:ext>
                  </a:extLst>
                </a:gridCol>
              </a:tblGrid>
              <a:tr h="314025">
                <a:tc>
                  <a:txBody>
                    <a:bodyPr/>
                    <a:lstStyle/>
                    <a:p>
                      <a:pPr marL="0" marR="0" lvl="0" indent="0" algn="l" rtl="0">
                        <a:lnSpc>
                          <a:spcPct val="100000"/>
                        </a:lnSpc>
                        <a:spcBef>
                          <a:spcPts val="0"/>
                        </a:spcBef>
                        <a:spcAft>
                          <a:spcPts val="0"/>
                        </a:spcAft>
                        <a:buNone/>
                      </a:pPr>
                      <a:r>
                        <a:rPr lang="en" sz="1200" u="none" strike="noStrike" cap="none"/>
                        <a:t>Test Case              Scenario              Exp. Result</a:t>
                      </a:r>
                      <a:endParaRPr/>
                    </a:p>
                  </a:txBody>
                  <a:tcPr marL="167650" marR="167650" marT="83825" marB="83825"/>
                </a:tc>
                <a:extLst>
                  <a:ext uri="{0D108BD9-81ED-4DB2-BD59-A6C34878D82A}">
                    <a16:rowId xmlns:a16="http://schemas.microsoft.com/office/drawing/2014/main" xmlns="" val="10000"/>
                  </a:ext>
                </a:extLst>
              </a:tr>
              <a:tr h="716600">
                <a:tc>
                  <a:txBody>
                    <a:bodyPr/>
                    <a:lstStyle/>
                    <a:p>
                      <a:pPr marL="228600" marR="0" lvl="0" indent="-228600" algn="l" rtl="0">
                        <a:lnSpc>
                          <a:spcPct val="100000"/>
                        </a:lnSpc>
                        <a:spcBef>
                          <a:spcPts val="0"/>
                        </a:spcBef>
                        <a:spcAft>
                          <a:spcPts val="0"/>
                        </a:spcAft>
                        <a:buClr>
                          <a:srgbClr val="000000"/>
                        </a:buClr>
                        <a:buSzPts val="1200"/>
                        <a:buFont typeface="Arial"/>
                        <a:buAutoNum type="arabicParenR"/>
                      </a:pPr>
                      <a:r>
                        <a:rPr lang="en" sz="1200" u="none" strike="noStrike" cap="none"/>
                        <a:t>Path 1     Valid File &amp; Columns     Print Result</a:t>
                      </a:r>
                      <a:endParaRPr/>
                    </a:p>
                    <a:p>
                      <a:pPr marL="228600" marR="0" lvl="0" indent="-228600" algn="l" rtl="0">
                        <a:lnSpc>
                          <a:spcPct val="100000"/>
                        </a:lnSpc>
                        <a:spcBef>
                          <a:spcPts val="0"/>
                        </a:spcBef>
                        <a:spcAft>
                          <a:spcPts val="0"/>
                        </a:spcAft>
                        <a:buClr>
                          <a:srgbClr val="000000"/>
                        </a:buClr>
                        <a:buSzPts val="1200"/>
                        <a:buFont typeface="Arial"/>
                        <a:buAutoNum type="arabicParenR"/>
                      </a:pPr>
                      <a:r>
                        <a:rPr lang="en" sz="1200" u="none" strike="noStrike" cap="none"/>
                        <a:t>Path 2      File Not Valid             Error Message</a:t>
                      </a:r>
                      <a:endParaRPr/>
                    </a:p>
                    <a:p>
                      <a:pPr marL="228600" marR="0" lvl="0" indent="-228600" algn="l" rtl="0">
                        <a:lnSpc>
                          <a:spcPct val="100000"/>
                        </a:lnSpc>
                        <a:spcBef>
                          <a:spcPts val="0"/>
                        </a:spcBef>
                        <a:spcAft>
                          <a:spcPts val="0"/>
                        </a:spcAft>
                        <a:buClr>
                          <a:srgbClr val="000000"/>
                        </a:buClr>
                        <a:buSzPts val="1200"/>
                        <a:buFont typeface="Arial"/>
                        <a:buAutoNum type="arabicParenR"/>
                      </a:pPr>
                      <a:r>
                        <a:rPr lang="en" sz="1200" u="none" strike="noStrike" cap="none"/>
                        <a:t>Path 3       Columns Incorrect   Error Message</a:t>
                      </a:r>
                      <a:endParaRPr/>
                    </a:p>
                  </a:txBody>
                  <a:tcPr marL="167650" marR="167650" marT="83825" marB="83825"/>
                </a:tc>
                <a:extLst>
                  <a:ext uri="{0D108BD9-81ED-4DB2-BD59-A6C34878D82A}">
                    <a16:rowId xmlns:a16="http://schemas.microsoft.com/office/drawing/2014/main" xmlns="" val="10001"/>
                  </a:ext>
                </a:extLst>
              </a:tr>
              <a:tr h="716600">
                <a:tc>
                  <a:txBody>
                    <a:bodyPr/>
                    <a:lstStyle/>
                    <a:p>
                      <a:pPr marL="0" marR="0" lvl="0" indent="0" algn="l" rtl="0">
                        <a:lnSpc>
                          <a:spcPct val="100000"/>
                        </a:lnSpc>
                        <a:spcBef>
                          <a:spcPts val="0"/>
                        </a:spcBef>
                        <a:spcAft>
                          <a:spcPts val="0"/>
                        </a:spcAft>
                        <a:buNone/>
                      </a:pPr>
                      <a:r>
                        <a:rPr lang="en" sz="1200" u="none" strike="noStrike" cap="none"/>
                        <a:t>Program was developed with minimal chance for errors</a:t>
                      </a:r>
                      <a:endParaRPr/>
                    </a:p>
                  </a:txBody>
                  <a:tcPr marL="167650" marR="167650" marT="83825" marB="83825"/>
                </a:tc>
                <a:extLst>
                  <a:ext uri="{0D108BD9-81ED-4DB2-BD59-A6C34878D82A}">
                    <a16:rowId xmlns:a16="http://schemas.microsoft.com/office/drawing/2014/main" xmlns="" val="10002"/>
                  </a:ext>
                </a:extLst>
              </a:tr>
            </a:tbl>
          </a:graphicData>
        </a:graphic>
      </p:graphicFrame>
      <p:pic>
        <p:nvPicPr>
          <p:cNvPr id="264" name="Google Shape;264;p49"/>
          <p:cNvPicPr preferRelativeResize="0"/>
          <p:nvPr/>
        </p:nvPicPr>
        <p:blipFill rotWithShape="1">
          <a:blip r:embed="rId5">
            <a:alphaModFix/>
          </a:blip>
          <a:srcRect/>
          <a:stretch/>
        </p:blipFill>
        <p:spPr>
          <a:xfrm>
            <a:off x="7785821" y="3365792"/>
            <a:ext cx="812800" cy="812800"/>
          </a:xfrm>
          <a:prstGeom prst="rect">
            <a:avLst/>
          </a:prstGeom>
          <a:noFill/>
          <a:ln>
            <a:noFill/>
          </a:ln>
        </p:spPr>
      </p:pic>
      <p:pic>
        <p:nvPicPr>
          <p:cNvPr id="2" name="Video 1">
            <a:hlinkClick r:id="" action="ppaction://media"/>
            <a:extLst>
              <a:ext uri="{FF2B5EF4-FFF2-40B4-BE49-F238E27FC236}">
                <a16:creationId xmlns:a16="http://schemas.microsoft.com/office/drawing/2014/main" xmlns="" id="{BBCD3240-BD0B-4A8B-8802-E20FFF727BB8}"/>
              </a:ext>
            </a:extLst>
          </p:cNvPr>
          <p:cNvPicPr>
            <a:picLocks noChangeAspect="1"/>
          </p:cNvPicPr>
          <p:nvPr>
            <a:videoFile r:link="rId1"/>
            <p:extLst>
              <p:ext uri="{DAA4B4D4-6D71-4841-9C94-3DE7FCFB9230}">
                <p14:media xmlns:p14="http://schemas.microsoft.com/office/powerpoint/2010/main" xmlns="" r:embed="rId6"/>
              </p:ext>
              <p:ext uri="{42D2F446-02D8-4167-A562-619A0277C38B}">
                <p15:isNarration xmlns:p15="http://schemas.microsoft.com/office/powerpoint/2012/main" xmlns="" val="1"/>
              </p:ext>
            </p:extLst>
          </p:nvPr>
        </p:nvPicPr>
        <p:blipFill>
          <a:blip r:embed="rId7"/>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48891"/>
    </mc:Choice>
    <mc:Fallback>
      <p:transition spd="slow" advTm="48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Custom Design">
  <a:themeElements>
    <a:clrScheme name="Blue">
      <a:dk1>
        <a:srgbClr val="000000"/>
      </a:dk1>
      <a:lt1>
        <a:srgbClr val="FFFFFF"/>
      </a:lt1>
      <a:dk2>
        <a:srgbClr val="44546A"/>
      </a:dk2>
      <a:lt2>
        <a:srgbClr val="E7E6E6"/>
      </a:lt2>
      <a:accent1>
        <a:srgbClr val="004684"/>
      </a:accent1>
      <a:accent2>
        <a:srgbClr val="FDB931"/>
      </a:accent2>
      <a:accent3>
        <a:srgbClr val="666666"/>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Blue">
      <a:dk1>
        <a:srgbClr val="000000"/>
      </a:dk1>
      <a:lt1>
        <a:srgbClr val="FFFFFF"/>
      </a:lt1>
      <a:dk2>
        <a:srgbClr val="44546A"/>
      </a:dk2>
      <a:lt2>
        <a:srgbClr val="E7E6E6"/>
      </a:lt2>
      <a:accent1>
        <a:srgbClr val="004684"/>
      </a:accent1>
      <a:accent2>
        <a:srgbClr val="FDB931"/>
      </a:accent2>
      <a:accent3>
        <a:srgbClr val="666666"/>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TotalTime>
  <Words>668</Words>
  <Application>Microsoft Office PowerPoint</Application>
  <PresentationFormat>On-screen Show (16:9)</PresentationFormat>
  <Paragraphs>79</Paragraphs>
  <Slides>13</Slides>
  <Notes>11</Notes>
  <HiddenSlides>0</HiddenSlides>
  <MMClips>15</MMClips>
  <ScaleCrop>false</ScaleCrop>
  <HeadingPairs>
    <vt:vector size="4" baseType="variant">
      <vt:variant>
        <vt:lpstr>Theme</vt:lpstr>
      </vt:variant>
      <vt:variant>
        <vt:i4>3</vt:i4>
      </vt:variant>
      <vt:variant>
        <vt:lpstr>Slide Titles</vt:lpstr>
      </vt:variant>
      <vt:variant>
        <vt:i4>13</vt:i4>
      </vt:variant>
    </vt:vector>
  </HeadingPairs>
  <TitlesOfParts>
    <vt:vector size="16" baseType="lpstr">
      <vt:lpstr>Custom Design</vt:lpstr>
      <vt:lpstr>Custom Design</vt:lpstr>
      <vt:lpstr>Simple Light</vt:lpstr>
      <vt:lpstr>Harvest-X</vt:lpstr>
      <vt:lpstr>Problem Definition  Solution Approach  Program Structure  Program Logistics  Testing and Validation  Application Demonstration  Conclusion </vt:lpstr>
      <vt:lpstr>Slide 3</vt:lpstr>
      <vt:lpstr> Program Structure </vt:lpstr>
      <vt:lpstr> Program Structure </vt:lpstr>
      <vt:lpstr> Program Structure </vt:lpstr>
      <vt:lpstr>Slide 7</vt:lpstr>
      <vt:lpstr>Slide 8</vt:lpstr>
      <vt:lpstr>Slide 9</vt:lpstr>
      <vt:lpstr>Slide 10</vt:lpstr>
      <vt:lpstr>Coding Platforms: </vt:lpstr>
      <vt:lpstr>Goal: Unique households, unique individuals, and total participants returned</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Harvest-X</dc:title>
  <dc:creator>Joshua Bailey</dc:creator>
  <cp:lastModifiedBy>cherry110</cp:lastModifiedBy>
  <cp:revision>13</cp:revision>
  <dcterms:modified xsi:type="dcterms:W3CDTF">2019-05-10T23:15:09Z</dcterms:modified>
</cp:coreProperties>
</file>